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8"/>
  </p:notesMasterIdLst>
  <p:handoutMasterIdLst>
    <p:handoutMasterId r:id="rId49"/>
  </p:handoutMasterIdLst>
  <p:sldIdLst>
    <p:sldId id="463" r:id="rId5"/>
    <p:sldId id="528" r:id="rId6"/>
    <p:sldId id="530" r:id="rId7"/>
    <p:sldId id="531" r:id="rId8"/>
    <p:sldId id="485" r:id="rId9"/>
    <p:sldId id="490" r:id="rId10"/>
    <p:sldId id="570" r:id="rId11"/>
    <p:sldId id="571" r:id="rId12"/>
    <p:sldId id="493" r:id="rId13"/>
    <p:sldId id="551" r:id="rId14"/>
    <p:sldId id="552" r:id="rId15"/>
    <p:sldId id="553" r:id="rId16"/>
    <p:sldId id="554" r:id="rId17"/>
    <p:sldId id="555" r:id="rId18"/>
    <p:sldId id="556" r:id="rId19"/>
    <p:sldId id="557" r:id="rId20"/>
    <p:sldId id="558" r:id="rId21"/>
    <p:sldId id="559" r:id="rId22"/>
    <p:sldId id="573" r:id="rId23"/>
    <p:sldId id="560" r:id="rId24"/>
    <p:sldId id="572" r:id="rId25"/>
    <p:sldId id="401" r:id="rId26"/>
    <p:sldId id="561" r:id="rId27"/>
    <p:sldId id="515" r:id="rId28"/>
    <p:sldId id="402" r:id="rId29"/>
    <p:sldId id="482" r:id="rId30"/>
    <p:sldId id="562" r:id="rId31"/>
    <p:sldId id="563" r:id="rId32"/>
    <p:sldId id="544" r:id="rId33"/>
    <p:sldId id="516" r:id="rId34"/>
    <p:sldId id="522" r:id="rId35"/>
    <p:sldId id="523" r:id="rId36"/>
    <p:sldId id="545" r:id="rId37"/>
    <p:sldId id="546" r:id="rId38"/>
    <p:sldId id="547" r:id="rId39"/>
    <p:sldId id="567" r:id="rId40"/>
    <p:sldId id="568" r:id="rId41"/>
    <p:sldId id="569" r:id="rId42"/>
    <p:sldId id="565" r:id="rId43"/>
    <p:sldId id="575" r:id="rId44"/>
    <p:sldId id="566" r:id="rId45"/>
    <p:sldId id="574" r:id="rId46"/>
    <p:sldId id="526" r:id="rId47"/>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SimSun" panose="02010600030101010101" pitchFamily="2" charset="-122"/>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942"/>
    <a:srgbClr val="FF9900"/>
    <a:srgbClr val="5B9B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7" autoAdjust="0"/>
    <p:restoredTop sz="94655" autoAdjust="0"/>
  </p:normalViewPr>
  <p:slideViewPr>
    <p:cSldViewPr snapToGrid="0">
      <p:cViewPr varScale="1">
        <p:scale>
          <a:sx n="96" d="100"/>
          <a:sy n="96" d="100"/>
        </p:scale>
        <p:origin x="96" y="474"/>
      </p:cViewPr>
      <p:guideLst/>
    </p:cSldViewPr>
  </p:slideViewPr>
  <p:notesTextViewPr>
    <p:cViewPr>
      <p:scale>
        <a:sx n="3" d="2"/>
        <a:sy n="3" d="2"/>
      </p:scale>
      <p:origin x="0" y="0"/>
    </p:cViewPr>
  </p:notesTextViewPr>
  <p:notesViewPr>
    <p:cSldViewPr snapToGrid="0">
      <p:cViewPr varScale="1">
        <p:scale>
          <a:sx n="71" d="100"/>
          <a:sy n="71" d="100"/>
        </p:scale>
        <p:origin x="32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3D2374-8F33-4ECC-BA42-27F143302043}" type="datetimeFigureOut">
              <a:rPr lang="en-US" smtClean="0"/>
              <a:t>3/30/2020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740770-F879-4B18-AD35-848F49944E41}" type="slidenum">
              <a:rPr lang="en-US" smtClean="0"/>
              <a:t>‹#›</a:t>
            </a:fld>
            <a:endParaRPr lang="en-US"/>
          </a:p>
        </p:txBody>
      </p:sp>
    </p:spTree>
    <p:extLst>
      <p:ext uri="{BB962C8B-B14F-4D97-AF65-F5344CB8AC3E}">
        <p14:creationId xmlns:p14="http://schemas.microsoft.com/office/powerpoint/2010/main" val="1156710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8CF87-B7D4-4143-B2AA-104BAF0D6264}" type="datetimeFigureOut">
              <a:rPr lang="en-US" smtClean="0"/>
              <a:t>3/30/2020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11BF6-E160-4615-A395-2A74E2DBE6EE}" type="slidenum">
              <a:rPr lang="en-US" smtClean="0"/>
              <a:t>‹#›</a:t>
            </a:fld>
            <a:endParaRPr lang="en-US"/>
          </a:p>
        </p:txBody>
      </p:sp>
    </p:spTree>
    <p:extLst>
      <p:ext uri="{BB962C8B-B14F-4D97-AF65-F5344CB8AC3E}">
        <p14:creationId xmlns:p14="http://schemas.microsoft.com/office/powerpoint/2010/main" val="2532442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3.amazonaws.com/baselinestationplaybook/Baseline+Playbook+V2017-3.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3.amazonaws.com/baselinestationplaybook/Baseline+Playbook+V2017-3.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1</a:t>
            </a:fld>
            <a:endParaRPr lang="en-US"/>
          </a:p>
        </p:txBody>
      </p:sp>
    </p:spTree>
    <p:extLst>
      <p:ext uri="{BB962C8B-B14F-4D97-AF65-F5344CB8AC3E}">
        <p14:creationId xmlns:p14="http://schemas.microsoft.com/office/powerpoint/2010/main" val="29185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A cross-functional team recently came together to vet existing processes and documentation to ensure they were simple, standard, and scalable across all North American Delivery Stations. This information was used to create a draft of the </a:t>
            </a:r>
            <a:r>
              <a:rPr lang="en-US" sz="900" u="sng" kern="1200" dirty="0" smtClean="0">
                <a:solidFill>
                  <a:schemeClr val="tx1"/>
                </a:solidFill>
                <a:effectLst/>
                <a:latin typeface="+mn-lt"/>
                <a:ea typeface="+mn-ea"/>
                <a:cs typeface="+mn-cs"/>
                <a:hlinkClick r:id="rId3"/>
              </a:rPr>
              <a:t>Baseline Station Playbook</a:t>
            </a:r>
            <a:r>
              <a:rPr lang="en-US" sz="900" kern="1200" dirty="0" smtClean="0">
                <a:solidFill>
                  <a:schemeClr val="tx1"/>
                </a:solidFill>
                <a:effectLst/>
                <a:latin typeface="+mn-lt"/>
                <a:ea typeface="+mn-ea"/>
                <a:cs typeface="+mn-cs"/>
              </a:rPr>
              <a:t>, which includes standardized processes for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Sort, Pick, and Stage,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Load-Out and Dispatch,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On-Road and Return to Station,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Same Day, and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Flex</a:t>
            </a:r>
          </a:p>
          <a:p>
            <a:r>
              <a:rPr lang="en-US" sz="900" kern="1200" dirty="0" smtClean="0">
                <a:solidFill>
                  <a:schemeClr val="tx1"/>
                </a:solidFill>
                <a:effectLst/>
                <a:latin typeface="+mn-lt"/>
                <a:ea typeface="+mn-ea"/>
                <a:cs typeface="+mn-cs"/>
              </a:rPr>
              <a:t>This Playbook consolidates all of the current standards, resources, job aids, and TMHs in one place and is a living document that will be updated once a month.</a:t>
            </a:r>
          </a:p>
          <a:p>
            <a:endParaRPr lang="en-US" sz="900" dirty="0"/>
          </a:p>
        </p:txBody>
      </p:sp>
      <p:sp>
        <p:nvSpPr>
          <p:cNvPr id="4" name="Slide Number Placeholder 3"/>
          <p:cNvSpPr>
            <a:spLocks noGrp="1"/>
          </p:cNvSpPr>
          <p:nvPr>
            <p:ph type="sldNum" sz="quarter" idx="10"/>
          </p:nvPr>
        </p:nvSpPr>
        <p:spPr/>
        <p:txBody>
          <a:bodyPr/>
          <a:lstStyle/>
          <a:p>
            <a:fld id="{7E711BF6-E160-4615-A395-2A74E2DBE6EE}" type="slidenum">
              <a:rPr lang="en-US" smtClean="0"/>
              <a:t>42</a:t>
            </a:fld>
            <a:endParaRPr lang="en-US"/>
          </a:p>
        </p:txBody>
      </p:sp>
    </p:spTree>
    <p:extLst>
      <p:ext uri="{BB962C8B-B14F-4D97-AF65-F5344CB8AC3E}">
        <p14:creationId xmlns:p14="http://schemas.microsoft.com/office/powerpoint/2010/main" val="77371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that they can</a:t>
            </a:r>
            <a:r>
              <a:rPr lang="en-US" baseline="0" dirty="0" smtClean="0"/>
              <a:t> finish the courses during lunchtime on</a:t>
            </a:r>
            <a:r>
              <a:rPr lang="en-US" dirty="0" smtClean="0"/>
              <a:t> Day 2</a:t>
            </a:r>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43</a:t>
            </a:fld>
            <a:endParaRPr lang="en-US"/>
          </a:p>
        </p:txBody>
      </p:sp>
    </p:spTree>
    <p:extLst>
      <p:ext uri="{BB962C8B-B14F-4D97-AF65-F5344CB8AC3E}">
        <p14:creationId xmlns:p14="http://schemas.microsoft.com/office/powerpoint/2010/main" val="250441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6</a:t>
            </a:fld>
            <a:endParaRPr lang="en-US"/>
          </a:p>
        </p:txBody>
      </p:sp>
    </p:spTree>
    <p:extLst>
      <p:ext uri="{BB962C8B-B14F-4D97-AF65-F5344CB8AC3E}">
        <p14:creationId xmlns:p14="http://schemas.microsoft.com/office/powerpoint/2010/main" val="158566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7</a:t>
            </a:fld>
            <a:endParaRPr lang="en-US"/>
          </a:p>
        </p:txBody>
      </p:sp>
    </p:spTree>
    <p:extLst>
      <p:ext uri="{BB962C8B-B14F-4D97-AF65-F5344CB8AC3E}">
        <p14:creationId xmlns:p14="http://schemas.microsoft.com/office/powerpoint/2010/main" val="353394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numbers in the right column will appear one by one</a:t>
            </a:r>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11</a:t>
            </a:fld>
            <a:endParaRPr lang="en-US"/>
          </a:p>
        </p:txBody>
      </p:sp>
    </p:spTree>
    <p:extLst>
      <p:ext uri="{BB962C8B-B14F-4D97-AF65-F5344CB8AC3E}">
        <p14:creationId xmlns:p14="http://schemas.microsoft.com/office/powerpoint/2010/main" val="425353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26</a:t>
            </a:fld>
            <a:endParaRPr lang="en-US"/>
          </a:p>
        </p:txBody>
      </p:sp>
    </p:spTree>
    <p:extLst>
      <p:ext uri="{BB962C8B-B14F-4D97-AF65-F5344CB8AC3E}">
        <p14:creationId xmlns:p14="http://schemas.microsoft.com/office/powerpoint/2010/main" val="175918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Play the Containerization video and explain that this video is intended to give a basic overview of the general concept of sort, the setup can be different at stations. Point out that the current SOP is when a bag is full, you should close the bag out and move it to a new bag. Only packages with Oversized label on it can be put on the overflow rack. </a:t>
            </a:r>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32</a:t>
            </a:fld>
            <a:endParaRPr lang="en-US"/>
          </a:p>
        </p:txBody>
      </p:sp>
    </p:spTree>
    <p:extLst>
      <p:ext uri="{BB962C8B-B14F-4D97-AF65-F5344CB8AC3E}">
        <p14:creationId xmlns:p14="http://schemas.microsoft.com/office/powerpoint/2010/main" val="388955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ppt</a:t>
            </a:r>
            <a:r>
              <a:rPr lang="en-US" dirty="0" smtClean="0"/>
              <a:t> has been edited to take out Pick and Stage part. </a:t>
            </a:r>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34</a:t>
            </a:fld>
            <a:endParaRPr lang="en-US"/>
          </a:p>
        </p:txBody>
      </p:sp>
    </p:spTree>
    <p:extLst>
      <p:ext uri="{BB962C8B-B14F-4D97-AF65-F5344CB8AC3E}">
        <p14:creationId xmlns:p14="http://schemas.microsoft.com/office/powerpoint/2010/main" val="141150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Join us for the Weekly Learning Announcement call to learn about new processes from Subject Matter Experts, including updates across the field, Stand Up Meeting topics, and Standard Work Tips for your Delivery Stations. Scroll down for more information and instructions.</a:t>
            </a:r>
          </a:p>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38</a:t>
            </a:fld>
            <a:endParaRPr lang="en-US"/>
          </a:p>
        </p:txBody>
      </p:sp>
    </p:spTree>
    <p:extLst>
      <p:ext uri="{BB962C8B-B14F-4D97-AF65-F5344CB8AC3E}">
        <p14:creationId xmlns:p14="http://schemas.microsoft.com/office/powerpoint/2010/main" val="267726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A cross-functional team recently came together to vet existing processes and documentation to ensure they were simple, standard, and scalable across all North American Delivery Stations. This information was used to create a draft of the </a:t>
            </a:r>
            <a:r>
              <a:rPr lang="en-US" sz="900" u="sng" kern="1200" dirty="0" smtClean="0">
                <a:solidFill>
                  <a:schemeClr val="tx1"/>
                </a:solidFill>
                <a:effectLst/>
                <a:latin typeface="+mn-lt"/>
                <a:ea typeface="+mn-ea"/>
                <a:cs typeface="+mn-cs"/>
                <a:hlinkClick r:id="rId3"/>
              </a:rPr>
              <a:t>Baseline Station Playbook</a:t>
            </a:r>
            <a:r>
              <a:rPr lang="en-US" sz="900" kern="1200" dirty="0" smtClean="0">
                <a:solidFill>
                  <a:schemeClr val="tx1"/>
                </a:solidFill>
                <a:effectLst/>
                <a:latin typeface="+mn-lt"/>
                <a:ea typeface="+mn-ea"/>
                <a:cs typeface="+mn-cs"/>
              </a:rPr>
              <a:t>, which includes standardized processes for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Sort, Pick, and Stage,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Load-Out and Dispatch,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On-Road and Return to Station,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Same Day, and </a:t>
            </a:r>
          </a:p>
          <a:p>
            <a:pPr marL="171450" lvl="0" indent="-171450">
              <a:buFont typeface="Arial" panose="020B0604020202020204" pitchFamily="34" charset="0"/>
              <a:buChar char="•"/>
            </a:pPr>
            <a:r>
              <a:rPr lang="en-US" sz="900" kern="1200" dirty="0" smtClean="0">
                <a:solidFill>
                  <a:schemeClr val="tx1"/>
                </a:solidFill>
                <a:effectLst/>
                <a:latin typeface="+mn-lt"/>
                <a:ea typeface="+mn-ea"/>
                <a:cs typeface="+mn-cs"/>
              </a:rPr>
              <a:t>Flex</a:t>
            </a:r>
          </a:p>
          <a:p>
            <a:r>
              <a:rPr lang="en-US" sz="900" kern="1200" dirty="0" smtClean="0">
                <a:solidFill>
                  <a:schemeClr val="tx1"/>
                </a:solidFill>
                <a:effectLst/>
                <a:latin typeface="+mn-lt"/>
                <a:ea typeface="+mn-ea"/>
                <a:cs typeface="+mn-cs"/>
              </a:rPr>
              <a:t>This Playbook consolidates all of the current standards, resources, job aids, and TMHs in one place and is a living document that will be updated once a month.</a:t>
            </a:r>
          </a:p>
          <a:p>
            <a:endParaRPr lang="en-US" sz="900" dirty="0"/>
          </a:p>
        </p:txBody>
      </p:sp>
      <p:sp>
        <p:nvSpPr>
          <p:cNvPr id="4" name="Slide Number Placeholder 3"/>
          <p:cNvSpPr>
            <a:spLocks noGrp="1"/>
          </p:cNvSpPr>
          <p:nvPr>
            <p:ph type="sldNum" sz="quarter" idx="10"/>
          </p:nvPr>
        </p:nvSpPr>
        <p:spPr/>
        <p:txBody>
          <a:bodyPr/>
          <a:lstStyle/>
          <a:p>
            <a:fld id="{7E711BF6-E160-4615-A395-2A74E2DBE6EE}" type="slidenum">
              <a:rPr lang="en-US" smtClean="0"/>
              <a:t>41</a:t>
            </a:fld>
            <a:endParaRPr lang="en-US"/>
          </a:p>
        </p:txBody>
      </p:sp>
    </p:spTree>
    <p:extLst>
      <p:ext uri="{BB962C8B-B14F-4D97-AF65-F5344CB8AC3E}">
        <p14:creationId xmlns:p14="http://schemas.microsoft.com/office/powerpoint/2010/main" val="1514728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2" name="Rectangular Callout 10"/>
          <p:cNvSpPr/>
          <p:nvPr userDrawn="1"/>
        </p:nvSpPr>
        <p:spPr>
          <a:xfrm>
            <a:off x="36576" y="36576"/>
            <a:ext cx="12124944"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p:cNvSpPr>
            <a:spLocks noGrp="1"/>
          </p:cNvSpPr>
          <p:nvPr>
            <p:ph type="body" sz="quarter" idx="10"/>
          </p:nvPr>
        </p:nvSpPr>
        <p:spPr>
          <a:xfrm>
            <a:off x="1249680" y="2082800"/>
            <a:ext cx="9692640" cy="914400"/>
          </a:xfrm>
        </p:spPr>
        <p:txBody>
          <a:bodyPr>
            <a:noAutofit/>
          </a:bodyPr>
          <a:lstStyle>
            <a:lvl1pPr marL="0" indent="0" algn="ctr">
              <a:buNone/>
              <a:defRPr sz="6000">
                <a:latin typeface="+mj-lt"/>
              </a:defRPr>
            </a:lvl1pPr>
          </a:lstStyle>
          <a:p>
            <a:pPr lvl="0"/>
            <a:r>
              <a:rPr lang="en-US" dirty="0" smtClean="0"/>
              <a:t>Click to edit Master text styles</a:t>
            </a:r>
          </a:p>
        </p:txBody>
      </p:sp>
      <p:sp>
        <p:nvSpPr>
          <p:cNvPr id="20" name="Text Placeholder 18"/>
          <p:cNvSpPr>
            <a:spLocks noGrp="1"/>
          </p:cNvSpPr>
          <p:nvPr>
            <p:ph type="body" sz="quarter" idx="11"/>
          </p:nvPr>
        </p:nvSpPr>
        <p:spPr>
          <a:xfrm>
            <a:off x="1249680" y="3378200"/>
            <a:ext cx="9692640" cy="914400"/>
          </a:xfrm>
        </p:spPr>
        <p:txBody>
          <a:bodyPr>
            <a:noAutofit/>
          </a:bodyPr>
          <a:lstStyle>
            <a:lvl1pPr marL="0" indent="0" algn="ctr">
              <a:buNone/>
              <a:defRPr sz="2800">
                <a:latin typeface="+mn-lt"/>
              </a:defRPr>
            </a:lvl1pPr>
          </a:lstStyle>
          <a:p>
            <a:pPr lvl="0"/>
            <a:r>
              <a:rPr lang="en-US" dirty="0" smtClean="0"/>
              <a:t>Click to edit Master text styles</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6306134"/>
            <a:ext cx="1541342" cy="424866"/>
          </a:xfrm>
          <a:prstGeom prst="rect">
            <a:avLst/>
          </a:prstGeom>
        </p:spPr>
      </p:pic>
      <p:cxnSp>
        <p:nvCxnSpPr>
          <p:cNvPr id="25" name="Straight Connector 24"/>
          <p:cNvCxnSpPr/>
          <p:nvPr userDrawn="1"/>
        </p:nvCxnSpPr>
        <p:spPr>
          <a:xfrm>
            <a:off x="3352800" y="3175000"/>
            <a:ext cx="5486400" cy="0"/>
          </a:xfrm>
          <a:prstGeom prst="line">
            <a:avLst/>
          </a:prstGeom>
          <a:ln w="28575">
            <a:solidFill>
              <a:srgbClr val="303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823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7"/>
          <p:cNvSpPr txBox="1"/>
          <p:nvPr userDrawn="1"/>
        </p:nvSpPr>
        <p:spPr>
          <a:xfrm>
            <a:off x="0" y="6519446"/>
            <a:ext cx="1983113"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smtClean="0"/>
              <a:t>Amazon Confidential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10"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1" name="TextBox 10"/>
          <p:cNvSpPr txBox="1"/>
          <p:nvPr userDrawn="1"/>
        </p:nvSpPr>
        <p:spPr>
          <a:xfrm>
            <a:off x="11164850" y="6504057"/>
            <a:ext cx="1027150" cy="338554"/>
          </a:xfrm>
          <a:prstGeom prst="rect">
            <a:avLst/>
          </a:prstGeom>
          <a:noFill/>
        </p:spPr>
        <p:txBody>
          <a:bodyPr wrap="square" rtlCol="0" anchor="ctr">
            <a:spAutoFit/>
          </a:bodyPr>
          <a:lstStyle/>
          <a:p>
            <a:pPr algn="ctr"/>
            <a:r>
              <a:rPr lang="en-US" sz="1600" dirty="0" smtClean="0">
                <a:latin typeface="+mj-lt"/>
              </a:rPr>
              <a:t>AMZLO</a:t>
            </a:r>
            <a:endParaRPr lang="en-US" sz="1600" dirty="0">
              <a:latin typeface="+mj-lt"/>
            </a:endParaRPr>
          </a:p>
        </p:txBody>
      </p:sp>
      <p:sp>
        <p:nvSpPr>
          <p:cNvPr id="12"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Tree>
    <p:extLst>
      <p:ext uri="{BB962C8B-B14F-4D97-AF65-F5344CB8AC3E}">
        <p14:creationId xmlns:p14="http://schemas.microsoft.com/office/powerpoint/2010/main" val="906966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13BB0B-148A-42A6-912A-A99ED607A86D}" type="datetimeFigureOut">
              <a:rPr lang="en-US" smtClean="0"/>
              <a:t>3/30/2020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A43162-143F-4C50-9267-FDF060B37BC2}" type="slidenum">
              <a:rPr lang="en-US" smtClean="0"/>
              <a:t>‹#›</a:t>
            </a:fld>
            <a:endParaRPr lang="en-US"/>
          </a:p>
        </p:txBody>
      </p:sp>
    </p:spTree>
    <p:extLst>
      <p:ext uri="{BB962C8B-B14F-4D97-AF65-F5344CB8AC3E}">
        <p14:creationId xmlns:p14="http://schemas.microsoft.com/office/powerpoint/2010/main" val="294054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22" name="Rectangular Callout 10"/>
          <p:cNvSpPr/>
          <p:nvPr userDrawn="1"/>
        </p:nvSpPr>
        <p:spPr>
          <a:xfrm>
            <a:off x="36576" y="36576"/>
            <a:ext cx="12124944"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no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p:cNvSpPr>
            <a:spLocks noGrp="1"/>
          </p:cNvSpPr>
          <p:nvPr>
            <p:ph type="body" sz="quarter" idx="10"/>
          </p:nvPr>
        </p:nvSpPr>
        <p:spPr>
          <a:xfrm>
            <a:off x="1249680" y="2082800"/>
            <a:ext cx="9692640" cy="914400"/>
          </a:xfrm>
        </p:spPr>
        <p:txBody>
          <a:bodyPr>
            <a:noAutofit/>
          </a:bodyPr>
          <a:lstStyle>
            <a:lvl1pPr marL="0" indent="0" algn="ctr">
              <a:buNone/>
              <a:defRPr sz="6000">
                <a:latin typeface="+mj-lt"/>
              </a:defRPr>
            </a:lvl1pPr>
          </a:lstStyle>
          <a:p>
            <a:pPr lvl="0"/>
            <a:r>
              <a:rPr lang="en-US" dirty="0" smtClean="0"/>
              <a:t>Click to edit Master text styles</a:t>
            </a:r>
          </a:p>
        </p:txBody>
      </p:sp>
      <p:sp>
        <p:nvSpPr>
          <p:cNvPr id="20" name="Text Placeholder 18"/>
          <p:cNvSpPr>
            <a:spLocks noGrp="1"/>
          </p:cNvSpPr>
          <p:nvPr>
            <p:ph type="body" sz="quarter" idx="11"/>
          </p:nvPr>
        </p:nvSpPr>
        <p:spPr>
          <a:xfrm>
            <a:off x="1249680" y="3378200"/>
            <a:ext cx="9692640" cy="914400"/>
          </a:xfrm>
        </p:spPr>
        <p:txBody>
          <a:bodyPr>
            <a:noAutofit/>
          </a:bodyPr>
          <a:lstStyle>
            <a:lvl1pPr marL="0" indent="0" algn="ctr">
              <a:buNone/>
              <a:defRPr sz="2800">
                <a:latin typeface="+mn-lt"/>
              </a:defRPr>
            </a:lvl1pPr>
          </a:lstStyle>
          <a:p>
            <a:pPr lvl="0"/>
            <a:r>
              <a:rPr lang="en-US" dirty="0" smtClean="0"/>
              <a:t>Click to edit Master text styles</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6306134"/>
            <a:ext cx="1541342" cy="424866"/>
          </a:xfrm>
          <a:prstGeom prst="rect">
            <a:avLst/>
          </a:prstGeom>
        </p:spPr>
      </p:pic>
      <p:cxnSp>
        <p:nvCxnSpPr>
          <p:cNvPr id="25" name="Straight Connector 24"/>
          <p:cNvCxnSpPr/>
          <p:nvPr userDrawn="1"/>
        </p:nvCxnSpPr>
        <p:spPr>
          <a:xfrm>
            <a:off x="3352800" y="3175000"/>
            <a:ext cx="5486400" cy="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57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21"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 name="TextBox 1"/>
          <p:cNvSpPr txBox="1"/>
          <p:nvPr userDrawn="1"/>
        </p:nvSpPr>
        <p:spPr>
          <a:xfrm>
            <a:off x="11164850" y="6504057"/>
            <a:ext cx="1027150" cy="338554"/>
          </a:xfrm>
          <a:prstGeom prst="rect">
            <a:avLst/>
          </a:prstGeom>
          <a:noFill/>
        </p:spPr>
        <p:txBody>
          <a:bodyPr wrap="square" rtlCol="0" anchor="ctr">
            <a:spAutoFit/>
          </a:bodyPr>
          <a:lstStyle/>
          <a:p>
            <a:pPr algn="ctr"/>
            <a:r>
              <a:rPr lang="en-US" sz="1600" dirty="0" smtClean="0">
                <a:latin typeface="+mj-lt"/>
              </a:rPr>
              <a:t>AMZLO</a:t>
            </a:r>
            <a:endParaRPr lang="en-US" sz="1600" dirty="0">
              <a:latin typeface="+mj-lt"/>
            </a:endParaRPr>
          </a:p>
        </p:txBody>
      </p:sp>
      <p:sp>
        <p:nvSpPr>
          <p:cNvPr id="13"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8" name="Text Placeholder 7"/>
          <p:cNvSpPr>
            <a:spLocks noGrp="1"/>
          </p:cNvSpPr>
          <p:nvPr>
            <p:ph type="body" sz="quarter" idx="12"/>
          </p:nvPr>
        </p:nvSpPr>
        <p:spPr>
          <a:xfrm>
            <a:off x="139700" y="1138238"/>
            <a:ext cx="11912600" cy="4581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43130" y="6519446"/>
            <a:ext cx="2984740"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smtClean="0"/>
              <a:t>Amazon Confidential</a:t>
            </a:r>
          </a:p>
        </p:txBody>
      </p:sp>
    </p:spTree>
    <p:extLst>
      <p:ext uri="{BB962C8B-B14F-4D97-AF65-F5344CB8AC3E}">
        <p14:creationId xmlns:p14="http://schemas.microsoft.com/office/powerpoint/2010/main" val="3267765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2"/>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21"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 name="TextBox 1"/>
          <p:cNvSpPr txBox="1"/>
          <p:nvPr userDrawn="1"/>
        </p:nvSpPr>
        <p:spPr>
          <a:xfrm>
            <a:off x="11164850" y="6504057"/>
            <a:ext cx="1027150" cy="338554"/>
          </a:xfrm>
          <a:prstGeom prst="rect">
            <a:avLst/>
          </a:prstGeom>
          <a:noFill/>
        </p:spPr>
        <p:txBody>
          <a:bodyPr wrap="square" rtlCol="0" anchor="ctr">
            <a:spAutoFit/>
          </a:bodyPr>
          <a:lstStyle/>
          <a:p>
            <a:pPr algn="ctr"/>
            <a:r>
              <a:rPr lang="en-US" sz="1600" dirty="0" smtClean="0">
                <a:latin typeface="+mj-lt"/>
              </a:rPr>
              <a:t>AMZLO</a:t>
            </a:r>
            <a:endParaRPr lang="en-US" sz="1600" dirty="0">
              <a:latin typeface="+mj-lt"/>
            </a:endParaRPr>
          </a:p>
        </p:txBody>
      </p:sp>
      <p:sp>
        <p:nvSpPr>
          <p:cNvPr id="13"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4" name="Text Placeholder 7"/>
          <p:cNvSpPr>
            <a:spLocks noGrp="1"/>
          </p:cNvSpPr>
          <p:nvPr>
            <p:ph type="body" sz="quarter" idx="12"/>
          </p:nvPr>
        </p:nvSpPr>
        <p:spPr>
          <a:xfrm>
            <a:off x="139700" y="1138238"/>
            <a:ext cx="11912600" cy="4581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0" y="6519446"/>
            <a:ext cx="3071004"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smtClean="0"/>
              <a:t>Amazon Confidential</a:t>
            </a:r>
          </a:p>
        </p:txBody>
      </p:sp>
    </p:spTree>
    <p:extLst>
      <p:ext uri="{BB962C8B-B14F-4D97-AF65-F5344CB8AC3E}">
        <p14:creationId xmlns:p14="http://schemas.microsoft.com/office/powerpoint/2010/main" val="1091732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 y="0"/>
            <a:ext cx="12188952" cy="316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7" name="Oval 6"/>
          <p:cNvSpPr/>
          <p:nvPr/>
        </p:nvSpPr>
        <p:spPr>
          <a:xfrm>
            <a:off x="6468980" y="2286000"/>
            <a:ext cx="2286000" cy="2286000"/>
          </a:xfrm>
          <a:prstGeom prst="ellipse">
            <a:avLst/>
          </a:prstGeom>
          <a:solidFill>
            <a:schemeClr val="bg2"/>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5064" y="2286000"/>
            <a:ext cx="2286000" cy="2286000"/>
          </a:xfrm>
          <a:prstGeom prst="ellipse">
            <a:avLst/>
          </a:prstGeom>
          <a:solidFill>
            <a:schemeClr val="bg2"/>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00937" y="2286000"/>
            <a:ext cx="2286000" cy="2286000"/>
          </a:xfrm>
          <a:prstGeom prst="ellipse">
            <a:avLst/>
          </a:prstGeom>
          <a:solidFill>
            <a:schemeClr val="bg2"/>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437022" y="2286000"/>
            <a:ext cx="2286000" cy="2286000"/>
          </a:xfrm>
          <a:prstGeom prst="ellipse">
            <a:avLst/>
          </a:prstGeom>
          <a:solidFill>
            <a:schemeClr val="bg2"/>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userDrawn="1">
            <p:ph type="body" sz="quarter" idx="13"/>
          </p:nvPr>
        </p:nvSpPr>
        <p:spPr>
          <a:xfrm>
            <a:off x="603502" y="2382838"/>
            <a:ext cx="1889125" cy="2032000"/>
          </a:xfrm>
        </p:spPr>
        <p:txBody>
          <a:bodyPr anchor="ctr">
            <a:normAutofit/>
          </a:bodyPr>
          <a:lstStyle>
            <a:lvl1pPr marL="0" indent="0" algn="ctr">
              <a:buNone/>
              <a:defRPr sz="2400"/>
            </a:lvl1pPr>
          </a:lstStyle>
          <a:p>
            <a:pPr lvl="0"/>
            <a:r>
              <a:rPr lang="en-US" dirty="0" smtClean="0"/>
              <a:t>Click to edit Master text styles</a:t>
            </a:r>
            <a:endParaRPr lang="en-US" dirty="0"/>
          </a:p>
        </p:txBody>
      </p:sp>
      <p:sp>
        <p:nvSpPr>
          <p:cNvPr id="14" name="Text Placeholder 3"/>
          <p:cNvSpPr>
            <a:spLocks noGrp="1"/>
          </p:cNvSpPr>
          <p:nvPr userDrawn="1">
            <p:ph type="body" sz="quarter" idx="14"/>
          </p:nvPr>
        </p:nvSpPr>
        <p:spPr>
          <a:xfrm>
            <a:off x="3635460" y="2382838"/>
            <a:ext cx="1889125" cy="2032000"/>
          </a:xfrm>
        </p:spPr>
        <p:txBody>
          <a:bodyPr anchor="ctr">
            <a:normAutofit/>
          </a:bodyPr>
          <a:lstStyle>
            <a:lvl1pPr marL="0" indent="0" algn="ctr">
              <a:buNone/>
              <a:defRPr sz="2400"/>
            </a:lvl1pPr>
          </a:lstStyle>
          <a:p>
            <a:pPr lvl="0"/>
            <a:r>
              <a:rPr lang="en-US" dirty="0" smtClean="0"/>
              <a:t>Click to edit Master text styles</a:t>
            </a:r>
            <a:endParaRPr lang="en-US" dirty="0"/>
          </a:p>
        </p:txBody>
      </p:sp>
      <p:sp>
        <p:nvSpPr>
          <p:cNvPr id="15" name="Text Placeholder 3"/>
          <p:cNvSpPr>
            <a:spLocks noGrp="1"/>
          </p:cNvSpPr>
          <p:nvPr userDrawn="1">
            <p:ph type="body" sz="quarter" idx="15"/>
          </p:nvPr>
        </p:nvSpPr>
        <p:spPr>
          <a:xfrm>
            <a:off x="6667418" y="2382838"/>
            <a:ext cx="1889125" cy="2032000"/>
          </a:xfrm>
        </p:spPr>
        <p:txBody>
          <a:bodyPr anchor="ctr">
            <a:normAutofit/>
          </a:bodyPr>
          <a:lstStyle>
            <a:lvl1pPr marL="0" indent="0" algn="ctr">
              <a:buNone/>
              <a:defRPr sz="2400"/>
            </a:lvl1pPr>
          </a:lstStyle>
          <a:p>
            <a:pPr lvl="0"/>
            <a:r>
              <a:rPr lang="en-US" dirty="0" smtClean="0"/>
              <a:t>Click to edit Master text styles</a:t>
            </a:r>
            <a:endParaRPr lang="en-US" dirty="0"/>
          </a:p>
        </p:txBody>
      </p:sp>
      <p:sp>
        <p:nvSpPr>
          <p:cNvPr id="16" name="Text Placeholder 3"/>
          <p:cNvSpPr>
            <a:spLocks noGrp="1"/>
          </p:cNvSpPr>
          <p:nvPr userDrawn="1">
            <p:ph type="body" sz="quarter" idx="16"/>
          </p:nvPr>
        </p:nvSpPr>
        <p:spPr>
          <a:xfrm>
            <a:off x="9699375" y="2382838"/>
            <a:ext cx="1889125" cy="2032000"/>
          </a:xfrm>
        </p:spPr>
        <p:txBody>
          <a:bodyPr anchor="ctr">
            <a:normAutofit/>
          </a:bodyPr>
          <a:lstStyle>
            <a:lvl1pPr marL="0" indent="0" algn="ctr">
              <a:buNone/>
              <a:defRPr sz="2400"/>
            </a:lvl1pPr>
          </a:lstStyle>
          <a:p>
            <a:pPr lvl="0"/>
            <a:r>
              <a:rPr lang="en-US" dirty="0" smtClean="0"/>
              <a:t>Click to edit Master text styles</a:t>
            </a:r>
            <a:endParaRPr lang="en-US" dirty="0"/>
          </a:p>
        </p:txBody>
      </p:sp>
      <p:sp>
        <p:nvSpPr>
          <p:cNvPr id="28"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9"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7" name="TextBox 16"/>
          <p:cNvSpPr txBox="1"/>
          <p:nvPr userDrawn="1"/>
        </p:nvSpPr>
        <p:spPr>
          <a:xfrm>
            <a:off x="11164850" y="6504057"/>
            <a:ext cx="1027150" cy="338554"/>
          </a:xfrm>
          <a:prstGeom prst="rect">
            <a:avLst/>
          </a:prstGeom>
          <a:noFill/>
        </p:spPr>
        <p:txBody>
          <a:bodyPr wrap="square" rtlCol="0" anchor="ctr">
            <a:spAutoFit/>
          </a:bodyPr>
          <a:lstStyle/>
          <a:p>
            <a:pPr algn="ctr"/>
            <a:r>
              <a:rPr lang="en-US" sz="1600" dirty="0" smtClean="0">
                <a:latin typeface="+mj-lt"/>
              </a:rPr>
              <a:t>AMZLO</a:t>
            </a:r>
            <a:endParaRPr lang="en-US" sz="1600" dirty="0">
              <a:latin typeface="+mj-lt"/>
            </a:endParaRPr>
          </a:p>
        </p:txBody>
      </p:sp>
      <p:sp>
        <p:nvSpPr>
          <p:cNvPr id="5" name="TextBox 4"/>
          <p:cNvSpPr txBox="1"/>
          <p:nvPr userDrawn="1"/>
        </p:nvSpPr>
        <p:spPr>
          <a:xfrm>
            <a:off x="0" y="6519446"/>
            <a:ext cx="1983113"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smtClean="0"/>
              <a:t>Amazon Confidential</a:t>
            </a:r>
          </a:p>
        </p:txBody>
      </p:sp>
    </p:spTree>
    <p:extLst>
      <p:ext uri="{BB962C8B-B14F-4D97-AF65-F5344CB8AC3E}">
        <p14:creationId xmlns:p14="http://schemas.microsoft.com/office/powerpoint/2010/main" val="1863582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 y="0"/>
            <a:ext cx="12188952" cy="316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7" name="Oval 6"/>
          <p:cNvSpPr/>
          <p:nvPr/>
        </p:nvSpPr>
        <p:spPr>
          <a:xfrm>
            <a:off x="6468980" y="2286000"/>
            <a:ext cx="2286000" cy="2286000"/>
          </a:xfrm>
          <a:prstGeom prst="ellipse">
            <a:avLst/>
          </a:prstGeom>
          <a:solidFill>
            <a:schemeClr val="bg2"/>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5064" y="2286000"/>
            <a:ext cx="2286000" cy="2286000"/>
          </a:xfrm>
          <a:prstGeom prst="ellipse">
            <a:avLst/>
          </a:prstGeom>
          <a:solidFill>
            <a:schemeClr val="bg2"/>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00937" y="2286000"/>
            <a:ext cx="2286000" cy="2286000"/>
          </a:xfrm>
          <a:prstGeom prst="ellipse">
            <a:avLst/>
          </a:prstGeom>
          <a:solidFill>
            <a:schemeClr val="bg2"/>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437022" y="2286000"/>
            <a:ext cx="2286000" cy="2286000"/>
          </a:xfrm>
          <a:prstGeom prst="ellipse">
            <a:avLst/>
          </a:prstGeom>
          <a:solidFill>
            <a:schemeClr val="bg2"/>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userDrawn="1">
            <p:ph type="body" sz="quarter" idx="13"/>
          </p:nvPr>
        </p:nvSpPr>
        <p:spPr>
          <a:xfrm>
            <a:off x="603502" y="2382838"/>
            <a:ext cx="1889125" cy="2032000"/>
          </a:xfrm>
        </p:spPr>
        <p:txBody>
          <a:bodyPr anchor="ctr">
            <a:normAutofit/>
          </a:bodyPr>
          <a:lstStyle>
            <a:lvl1pPr marL="0" indent="0" algn="ctr">
              <a:buNone/>
              <a:defRPr sz="2400"/>
            </a:lvl1pPr>
          </a:lstStyle>
          <a:p>
            <a:pPr lvl="0"/>
            <a:r>
              <a:rPr lang="en-US" dirty="0" smtClean="0"/>
              <a:t>Click to edit Master text styles</a:t>
            </a:r>
            <a:endParaRPr lang="en-US" dirty="0"/>
          </a:p>
        </p:txBody>
      </p:sp>
      <p:sp>
        <p:nvSpPr>
          <p:cNvPr id="14" name="Text Placeholder 3"/>
          <p:cNvSpPr>
            <a:spLocks noGrp="1"/>
          </p:cNvSpPr>
          <p:nvPr userDrawn="1">
            <p:ph type="body" sz="quarter" idx="14"/>
          </p:nvPr>
        </p:nvSpPr>
        <p:spPr>
          <a:xfrm>
            <a:off x="3635460" y="2382838"/>
            <a:ext cx="1889125" cy="2032000"/>
          </a:xfrm>
        </p:spPr>
        <p:txBody>
          <a:bodyPr anchor="ctr">
            <a:normAutofit/>
          </a:bodyPr>
          <a:lstStyle>
            <a:lvl1pPr marL="0" indent="0" algn="ctr">
              <a:buNone/>
              <a:defRPr sz="2400"/>
            </a:lvl1pPr>
          </a:lstStyle>
          <a:p>
            <a:pPr lvl="0"/>
            <a:r>
              <a:rPr lang="en-US" dirty="0" smtClean="0"/>
              <a:t>Click to edit Master text styles</a:t>
            </a:r>
            <a:endParaRPr lang="en-US" dirty="0"/>
          </a:p>
        </p:txBody>
      </p:sp>
      <p:sp>
        <p:nvSpPr>
          <p:cNvPr id="15" name="Text Placeholder 3"/>
          <p:cNvSpPr>
            <a:spLocks noGrp="1"/>
          </p:cNvSpPr>
          <p:nvPr userDrawn="1">
            <p:ph type="body" sz="quarter" idx="15"/>
          </p:nvPr>
        </p:nvSpPr>
        <p:spPr>
          <a:xfrm>
            <a:off x="6667418" y="2382838"/>
            <a:ext cx="1889125" cy="2032000"/>
          </a:xfrm>
        </p:spPr>
        <p:txBody>
          <a:bodyPr anchor="ctr">
            <a:normAutofit/>
          </a:bodyPr>
          <a:lstStyle>
            <a:lvl1pPr marL="0" indent="0" algn="ctr">
              <a:buNone/>
              <a:defRPr sz="2400"/>
            </a:lvl1pPr>
          </a:lstStyle>
          <a:p>
            <a:pPr lvl="0"/>
            <a:r>
              <a:rPr lang="en-US" dirty="0" smtClean="0"/>
              <a:t>Click to edit Master text styles</a:t>
            </a:r>
            <a:endParaRPr lang="en-US" dirty="0"/>
          </a:p>
        </p:txBody>
      </p:sp>
      <p:sp>
        <p:nvSpPr>
          <p:cNvPr id="16" name="Text Placeholder 3"/>
          <p:cNvSpPr>
            <a:spLocks noGrp="1"/>
          </p:cNvSpPr>
          <p:nvPr userDrawn="1">
            <p:ph type="body" sz="quarter" idx="16"/>
          </p:nvPr>
        </p:nvSpPr>
        <p:spPr>
          <a:xfrm>
            <a:off x="9699375" y="2382838"/>
            <a:ext cx="1889125" cy="2032000"/>
          </a:xfrm>
        </p:spPr>
        <p:txBody>
          <a:bodyPr anchor="ctr">
            <a:normAutofit/>
          </a:bodyPr>
          <a:lstStyle>
            <a:lvl1pPr marL="0" indent="0" algn="ctr">
              <a:buNone/>
              <a:defRPr sz="2400"/>
            </a:lvl1pPr>
          </a:lstStyle>
          <a:p>
            <a:pPr lvl="0"/>
            <a:r>
              <a:rPr lang="en-US" dirty="0" smtClean="0"/>
              <a:t>Click to edit Master text styles</a:t>
            </a:r>
            <a:endParaRPr lang="en-US" dirty="0"/>
          </a:p>
        </p:txBody>
      </p:sp>
      <p:sp>
        <p:nvSpPr>
          <p:cNvPr id="28"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7" name="TextBox 16"/>
          <p:cNvSpPr txBox="1"/>
          <p:nvPr userDrawn="1"/>
        </p:nvSpPr>
        <p:spPr>
          <a:xfrm>
            <a:off x="11164850" y="6504057"/>
            <a:ext cx="1027150" cy="338554"/>
          </a:xfrm>
          <a:prstGeom prst="rect">
            <a:avLst/>
          </a:prstGeom>
          <a:noFill/>
        </p:spPr>
        <p:txBody>
          <a:bodyPr wrap="square" rtlCol="0" anchor="ctr">
            <a:spAutoFit/>
          </a:bodyPr>
          <a:lstStyle/>
          <a:p>
            <a:pPr algn="ctr"/>
            <a:r>
              <a:rPr lang="en-US" sz="1600" dirty="0" smtClean="0">
                <a:latin typeface="+mj-lt"/>
              </a:rPr>
              <a:t>AMZLO</a:t>
            </a:r>
            <a:endParaRPr lang="en-US" sz="1600" dirty="0">
              <a:latin typeface="+mj-lt"/>
            </a:endParaRPr>
          </a:p>
        </p:txBody>
      </p:sp>
      <p:sp>
        <p:nvSpPr>
          <p:cNvPr id="18"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0" name="TextBox 19"/>
          <p:cNvSpPr txBox="1"/>
          <p:nvPr userDrawn="1"/>
        </p:nvSpPr>
        <p:spPr>
          <a:xfrm>
            <a:off x="0" y="6519446"/>
            <a:ext cx="1983113"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smtClean="0"/>
              <a:t>Amazon Confidential</a:t>
            </a:r>
          </a:p>
        </p:txBody>
      </p:sp>
    </p:spTree>
    <p:extLst>
      <p:ext uri="{BB962C8B-B14F-4D97-AF65-F5344CB8AC3E}">
        <p14:creationId xmlns:p14="http://schemas.microsoft.com/office/powerpoint/2010/main" val="322598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 y="0"/>
            <a:ext cx="12188952" cy="316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28"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7" name="TextBox 16"/>
          <p:cNvSpPr txBox="1"/>
          <p:nvPr userDrawn="1"/>
        </p:nvSpPr>
        <p:spPr>
          <a:xfrm>
            <a:off x="11164850" y="6504057"/>
            <a:ext cx="1027150" cy="338554"/>
          </a:xfrm>
          <a:prstGeom prst="rect">
            <a:avLst/>
          </a:prstGeom>
          <a:noFill/>
        </p:spPr>
        <p:txBody>
          <a:bodyPr wrap="square" rtlCol="0" anchor="ctr">
            <a:spAutoFit/>
          </a:bodyPr>
          <a:lstStyle/>
          <a:p>
            <a:pPr algn="ctr"/>
            <a:r>
              <a:rPr lang="en-US" sz="1600" dirty="0" smtClean="0">
                <a:latin typeface="+mj-lt"/>
              </a:rPr>
              <a:t>AMZLO</a:t>
            </a:r>
            <a:endParaRPr lang="en-US" sz="1600" dirty="0">
              <a:latin typeface="+mj-lt"/>
            </a:endParaRPr>
          </a:p>
        </p:txBody>
      </p:sp>
      <p:sp>
        <p:nvSpPr>
          <p:cNvPr id="8"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0" name="TextBox 9"/>
          <p:cNvSpPr txBox="1"/>
          <p:nvPr userDrawn="1"/>
        </p:nvSpPr>
        <p:spPr>
          <a:xfrm>
            <a:off x="0" y="6519446"/>
            <a:ext cx="3010619"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smtClean="0"/>
              <a:t>Amazon Confidential</a:t>
            </a:r>
          </a:p>
        </p:txBody>
      </p:sp>
    </p:spTree>
    <p:extLst>
      <p:ext uri="{BB962C8B-B14F-4D97-AF65-F5344CB8AC3E}">
        <p14:creationId xmlns:p14="http://schemas.microsoft.com/office/powerpoint/2010/main" val="4253081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 y="0"/>
            <a:ext cx="12188952" cy="316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28"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7" name="TextBox 16"/>
          <p:cNvSpPr txBox="1"/>
          <p:nvPr userDrawn="1"/>
        </p:nvSpPr>
        <p:spPr>
          <a:xfrm>
            <a:off x="11164850" y="6504057"/>
            <a:ext cx="1027150" cy="338554"/>
          </a:xfrm>
          <a:prstGeom prst="rect">
            <a:avLst/>
          </a:prstGeom>
          <a:noFill/>
        </p:spPr>
        <p:txBody>
          <a:bodyPr wrap="square" rtlCol="0" anchor="ctr">
            <a:spAutoFit/>
          </a:bodyPr>
          <a:lstStyle/>
          <a:p>
            <a:pPr algn="ctr"/>
            <a:r>
              <a:rPr lang="en-US" sz="1600" dirty="0" smtClean="0">
                <a:latin typeface="+mj-lt"/>
              </a:rPr>
              <a:t>AMZLO</a:t>
            </a:r>
            <a:endParaRPr lang="en-US" sz="1600" dirty="0">
              <a:latin typeface="+mj-lt"/>
            </a:endParaRPr>
          </a:p>
        </p:txBody>
      </p:sp>
      <p:sp>
        <p:nvSpPr>
          <p:cNvPr id="8"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10" name="TextBox 9"/>
          <p:cNvSpPr txBox="1"/>
          <p:nvPr userDrawn="1"/>
        </p:nvSpPr>
        <p:spPr>
          <a:xfrm>
            <a:off x="0" y="6519446"/>
            <a:ext cx="2967487"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smtClean="0"/>
              <a:t>Amazon Confidential</a:t>
            </a:r>
          </a:p>
        </p:txBody>
      </p:sp>
    </p:spTree>
    <p:extLst>
      <p:ext uri="{BB962C8B-B14F-4D97-AF65-F5344CB8AC3E}">
        <p14:creationId xmlns:p14="http://schemas.microsoft.com/office/powerpoint/2010/main" val="3504076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9" name="TextBox 8"/>
          <p:cNvSpPr txBox="1"/>
          <p:nvPr userDrawn="1"/>
        </p:nvSpPr>
        <p:spPr>
          <a:xfrm>
            <a:off x="11164850" y="6504057"/>
            <a:ext cx="1027150" cy="338554"/>
          </a:xfrm>
          <a:prstGeom prst="rect">
            <a:avLst/>
          </a:prstGeom>
          <a:noFill/>
        </p:spPr>
        <p:txBody>
          <a:bodyPr wrap="square" rtlCol="0" anchor="ctr">
            <a:spAutoFit/>
          </a:bodyPr>
          <a:lstStyle/>
          <a:p>
            <a:pPr algn="ctr"/>
            <a:r>
              <a:rPr lang="en-US" sz="1600" dirty="0" smtClean="0">
                <a:latin typeface="+mj-lt"/>
              </a:rPr>
              <a:t>AMZLO</a:t>
            </a:r>
            <a:endParaRPr lang="en-US" sz="1600" dirty="0">
              <a:latin typeface="+mj-lt"/>
            </a:endParaRPr>
          </a:p>
        </p:txBody>
      </p:sp>
      <p:sp>
        <p:nvSpPr>
          <p:cNvPr id="12" name="Rectangular Callout 11"/>
          <p:cNvSpPr/>
          <p:nvPr userDrawn="1"/>
        </p:nvSpPr>
        <p:spPr>
          <a:xfrm rot="16200000" flipV="1">
            <a:off x="4959876" y="1380027"/>
            <a:ext cx="1970413" cy="2209125"/>
          </a:xfrm>
          <a:prstGeom prst="wedgeRectCallout">
            <a:avLst>
              <a:gd name="adj1" fmla="val -20039"/>
              <a:gd name="adj2" fmla="val 7065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userDrawn="1"/>
        </p:nvSpPr>
        <p:spPr>
          <a:xfrm rot="16200000" flipV="1">
            <a:off x="3648719" y="3172642"/>
            <a:ext cx="1970413" cy="2209125"/>
          </a:xfrm>
          <a:prstGeom prst="wedgeRectCallout">
            <a:avLst>
              <a:gd name="adj1" fmla="val -20039"/>
              <a:gd name="adj2" fmla="val 70655"/>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userDrawn="1"/>
        </p:nvSpPr>
        <p:spPr>
          <a:xfrm rot="5400000" flipH="1" flipV="1">
            <a:off x="5539312" y="4030848"/>
            <a:ext cx="1970413" cy="2209125"/>
          </a:xfrm>
          <a:prstGeom prst="wedgeRectCallout">
            <a:avLst>
              <a:gd name="adj1" fmla="val -20039"/>
              <a:gd name="adj2" fmla="val 7065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userDrawn="1"/>
        </p:nvSpPr>
        <p:spPr>
          <a:xfrm rot="5400000" flipH="1" flipV="1">
            <a:off x="6572868" y="2498749"/>
            <a:ext cx="1970413" cy="2209125"/>
          </a:xfrm>
          <a:prstGeom prst="wedgeRectCallout">
            <a:avLst>
              <a:gd name="adj1" fmla="val -20039"/>
              <a:gd name="adj2" fmla="val 70655"/>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userDrawn="1">
            <p:ph type="body" sz="quarter" idx="12" hasCustomPrompt="1"/>
          </p:nvPr>
        </p:nvSpPr>
        <p:spPr>
          <a:xfrm>
            <a:off x="5468040" y="1861313"/>
            <a:ext cx="954087" cy="1254125"/>
          </a:xfrm>
        </p:spPr>
        <p:txBody>
          <a:bodyPr anchor="ctr">
            <a:normAutofit/>
          </a:bodyPr>
          <a:lstStyle>
            <a:lvl1pPr marL="0" indent="0" algn="ctr">
              <a:buNone/>
              <a:defRPr sz="4800">
                <a:solidFill>
                  <a:schemeClr val="bg1"/>
                </a:solidFill>
              </a:defRPr>
            </a:lvl1pPr>
          </a:lstStyle>
          <a:p>
            <a:pPr lvl="0"/>
            <a:r>
              <a:rPr lang="en-US" dirty="0" smtClean="0"/>
              <a:t>1</a:t>
            </a:r>
            <a:endParaRPr lang="en-US" dirty="0"/>
          </a:p>
        </p:txBody>
      </p:sp>
      <p:sp>
        <p:nvSpPr>
          <p:cNvPr id="17" name="Text Placeholder 15"/>
          <p:cNvSpPr>
            <a:spLocks noGrp="1"/>
          </p:cNvSpPr>
          <p:nvPr userDrawn="1">
            <p:ph type="body" sz="quarter" idx="13" hasCustomPrompt="1"/>
          </p:nvPr>
        </p:nvSpPr>
        <p:spPr>
          <a:xfrm>
            <a:off x="7081030" y="2976248"/>
            <a:ext cx="954087" cy="1254125"/>
          </a:xfrm>
        </p:spPr>
        <p:txBody>
          <a:bodyPr anchor="ctr">
            <a:normAutofit/>
          </a:bodyPr>
          <a:lstStyle>
            <a:lvl1pPr marL="0" indent="0" algn="ctr">
              <a:buNone/>
              <a:defRPr sz="4800">
                <a:solidFill>
                  <a:schemeClr val="bg1"/>
                </a:solidFill>
              </a:defRPr>
            </a:lvl1pPr>
          </a:lstStyle>
          <a:p>
            <a:pPr lvl="0"/>
            <a:r>
              <a:rPr lang="en-US" dirty="0" smtClean="0"/>
              <a:t>4</a:t>
            </a:r>
            <a:endParaRPr lang="en-US" dirty="0"/>
          </a:p>
        </p:txBody>
      </p:sp>
      <p:sp>
        <p:nvSpPr>
          <p:cNvPr id="18" name="Text Placeholder 15"/>
          <p:cNvSpPr>
            <a:spLocks noGrp="1"/>
          </p:cNvSpPr>
          <p:nvPr userDrawn="1">
            <p:ph type="body" sz="quarter" idx="14" hasCustomPrompt="1"/>
          </p:nvPr>
        </p:nvSpPr>
        <p:spPr>
          <a:xfrm>
            <a:off x="6047474" y="4588518"/>
            <a:ext cx="954087" cy="1254125"/>
          </a:xfrm>
        </p:spPr>
        <p:txBody>
          <a:bodyPr anchor="ctr">
            <a:normAutofit/>
          </a:bodyPr>
          <a:lstStyle>
            <a:lvl1pPr marL="0" indent="0" algn="ctr">
              <a:buNone/>
              <a:defRPr sz="4800">
                <a:solidFill>
                  <a:schemeClr val="bg1"/>
                </a:solidFill>
              </a:defRPr>
            </a:lvl1pPr>
          </a:lstStyle>
          <a:p>
            <a:pPr lvl="0"/>
            <a:r>
              <a:rPr lang="en-US" dirty="0" smtClean="0"/>
              <a:t>3</a:t>
            </a:r>
            <a:endParaRPr lang="en-US" dirty="0"/>
          </a:p>
        </p:txBody>
      </p:sp>
      <p:sp>
        <p:nvSpPr>
          <p:cNvPr id="19" name="Text Placeholder 15"/>
          <p:cNvSpPr>
            <a:spLocks noGrp="1"/>
          </p:cNvSpPr>
          <p:nvPr userDrawn="1">
            <p:ph type="body" sz="quarter" idx="15" hasCustomPrompt="1"/>
          </p:nvPr>
        </p:nvSpPr>
        <p:spPr>
          <a:xfrm>
            <a:off x="4159741" y="3650141"/>
            <a:ext cx="954087" cy="1254125"/>
          </a:xfrm>
        </p:spPr>
        <p:txBody>
          <a:bodyPr anchor="ctr">
            <a:normAutofit/>
          </a:bodyPr>
          <a:lstStyle>
            <a:lvl1pPr marL="0" indent="0" algn="ctr">
              <a:buNone/>
              <a:defRPr sz="4800">
                <a:solidFill>
                  <a:schemeClr val="bg1"/>
                </a:solidFill>
              </a:defRPr>
            </a:lvl1pPr>
          </a:lstStyle>
          <a:p>
            <a:pPr lvl="0"/>
            <a:r>
              <a:rPr lang="en-US" dirty="0" smtClean="0"/>
              <a:t>2</a:t>
            </a:r>
            <a:endParaRPr lang="en-US" dirty="0"/>
          </a:p>
        </p:txBody>
      </p:sp>
      <p:sp>
        <p:nvSpPr>
          <p:cNvPr id="20" name="Text Placeholder 20"/>
          <p:cNvSpPr>
            <a:spLocks noGrp="1"/>
          </p:cNvSpPr>
          <p:nvPr>
            <p:ph type="body" sz="quarter" idx="16"/>
          </p:nvPr>
        </p:nvSpPr>
        <p:spPr>
          <a:xfrm>
            <a:off x="1523519" y="2085433"/>
            <a:ext cx="3018810" cy="410990"/>
          </a:xfrm>
        </p:spPr>
        <p:txBody>
          <a:bodyPr>
            <a:noAutofit/>
          </a:bodyPr>
          <a:lstStyle>
            <a:lvl1pPr marL="0" indent="0" algn="r">
              <a:buNone/>
              <a:defRPr sz="1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1" name="Text Placeholder 20"/>
          <p:cNvSpPr>
            <a:spLocks noGrp="1"/>
          </p:cNvSpPr>
          <p:nvPr>
            <p:ph type="body" sz="quarter" idx="17"/>
          </p:nvPr>
        </p:nvSpPr>
        <p:spPr>
          <a:xfrm>
            <a:off x="1523518" y="2473117"/>
            <a:ext cx="2444277" cy="283170"/>
          </a:xfrm>
        </p:spPr>
        <p:txBody>
          <a:bodyPr>
            <a:noAutofit/>
          </a:bodyPr>
          <a:lstStyle>
            <a:lvl1pPr marL="0" indent="0" algn="r">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2" name="Text Placeholder 20"/>
          <p:cNvSpPr>
            <a:spLocks noGrp="1"/>
          </p:cNvSpPr>
          <p:nvPr>
            <p:ph type="body" sz="quarter" idx="18"/>
          </p:nvPr>
        </p:nvSpPr>
        <p:spPr>
          <a:xfrm>
            <a:off x="152399" y="4106412"/>
            <a:ext cx="3018810" cy="410990"/>
          </a:xfrm>
        </p:spPr>
        <p:txBody>
          <a:bodyPr>
            <a:noAutofit/>
          </a:bodyPr>
          <a:lstStyle>
            <a:lvl1pPr marL="0" indent="0" algn="r">
              <a:buNone/>
              <a:defRPr sz="1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3" name="Text Placeholder 20"/>
          <p:cNvSpPr>
            <a:spLocks noGrp="1"/>
          </p:cNvSpPr>
          <p:nvPr>
            <p:ph type="body" sz="quarter" idx="19"/>
          </p:nvPr>
        </p:nvSpPr>
        <p:spPr>
          <a:xfrm>
            <a:off x="152398" y="4494096"/>
            <a:ext cx="2444277" cy="283170"/>
          </a:xfrm>
        </p:spPr>
        <p:txBody>
          <a:bodyPr>
            <a:noAutofit/>
          </a:bodyPr>
          <a:lstStyle>
            <a:lvl1pPr marL="0" indent="0" algn="r">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4" name="Text Placeholder 20"/>
          <p:cNvSpPr>
            <a:spLocks noGrp="1"/>
          </p:cNvSpPr>
          <p:nvPr>
            <p:ph type="body" sz="quarter" idx="20"/>
          </p:nvPr>
        </p:nvSpPr>
        <p:spPr>
          <a:xfrm>
            <a:off x="8922817" y="3129034"/>
            <a:ext cx="3018810" cy="410990"/>
          </a:xfrm>
        </p:spPr>
        <p:txBody>
          <a:bodyPr>
            <a:noAutofit/>
          </a:bodyPr>
          <a:lstStyle>
            <a:lvl1pPr marL="0" indent="0" algn="l">
              <a:buNone/>
              <a:defRPr sz="1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5" name="Text Placeholder 20"/>
          <p:cNvSpPr>
            <a:spLocks noGrp="1"/>
          </p:cNvSpPr>
          <p:nvPr>
            <p:ph type="body" sz="quarter" idx="21"/>
          </p:nvPr>
        </p:nvSpPr>
        <p:spPr>
          <a:xfrm>
            <a:off x="8922816" y="3516718"/>
            <a:ext cx="2444277" cy="283170"/>
          </a:xfrm>
        </p:spPr>
        <p:txBody>
          <a:bodyPr>
            <a:noAutofit/>
          </a:bodyPr>
          <a:lstStyle>
            <a:lvl1pPr marL="0" indent="0" algn="l">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6" name="Text Placeholder 20"/>
          <p:cNvSpPr>
            <a:spLocks noGrp="1"/>
          </p:cNvSpPr>
          <p:nvPr>
            <p:ph type="body" sz="quarter" idx="22"/>
          </p:nvPr>
        </p:nvSpPr>
        <p:spPr>
          <a:xfrm>
            <a:off x="8151915" y="4851421"/>
            <a:ext cx="3018810" cy="410990"/>
          </a:xfrm>
        </p:spPr>
        <p:txBody>
          <a:bodyPr>
            <a:noAutofit/>
          </a:bodyPr>
          <a:lstStyle>
            <a:lvl1pPr marL="0" indent="0" algn="l">
              <a:buNone/>
              <a:defRPr sz="1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7" name="Text Placeholder 20"/>
          <p:cNvSpPr>
            <a:spLocks noGrp="1"/>
          </p:cNvSpPr>
          <p:nvPr>
            <p:ph type="body" sz="quarter" idx="23"/>
          </p:nvPr>
        </p:nvSpPr>
        <p:spPr>
          <a:xfrm>
            <a:off x="8151914" y="5239105"/>
            <a:ext cx="2444277" cy="283170"/>
          </a:xfrm>
        </p:spPr>
        <p:txBody>
          <a:bodyPr>
            <a:noAutofit/>
          </a:bodyPr>
          <a:lstStyle>
            <a:lvl1pPr marL="0" indent="0" algn="l">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8" name="Text Placeholder 20"/>
          <p:cNvSpPr>
            <a:spLocks noGrp="1"/>
          </p:cNvSpPr>
          <p:nvPr>
            <p:ph type="body" sz="quarter" idx="11"/>
          </p:nvPr>
        </p:nvSpPr>
        <p:spPr>
          <a:xfrm>
            <a:off x="152399" y="768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30" name="TextBox 29"/>
          <p:cNvSpPr txBox="1"/>
          <p:nvPr userDrawn="1"/>
        </p:nvSpPr>
        <p:spPr>
          <a:xfrm>
            <a:off x="0" y="6519446"/>
            <a:ext cx="1983113"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smtClean="0"/>
              <a:t>Amazon Confidential</a:t>
            </a:r>
          </a:p>
        </p:txBody>
      </p:sp>
    </p:spTree>
    <p:extLst>
      <p:ext uri="{BB962C8B-B14F-4D97-AF65-F5344CB8AC3E}">
        <p14:creationId xmlns:p14="http://schemas.microsoft.com/office/powerpoint/2010/main" val="1863706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Amazon Confidential</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15380-DFDC-45A6-87F4-CE8A85DBE3CF}" type="slidenum">
              <a:rPr lang="en-US" smtClean="0"/>
              <a:t>‹#›</a:t>
            </a:fld>
            <a:endParaRPr lang="en-US"/>
          </a:p>
        </p:txBody>
      </p:sp>
    </p:spTree>
    <p:extLst>
      <p:ext uri="{BB962C8B-B14F-4D97-AF65-F5344CB8AC3E}">
        <p14:creationId xmlns:p14="http://schemas.microsoft.com/office/powerpoint/2010/main" val="38744718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61" r:id="rId3"/>
    <p:sldLayoutId id="2147483680" r:id="rId4"/>
    <p:sldLayoutId id="2147483675" r:id="rId5"/>
    <p:sldLayoutId id="2147483679" r:id="rId6"/>
    <p:sldLayoutId id="2147483681" r:id="rId7"/>
    <p:sldLayoutId id="2147483682" r:id="rId8"/>
    <p:sldLayoutId id="2147483676" r:id="rId9"/>
    <p:sldLayoutId id="2147483685"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knet.amazon.com/?/DeepLink/ProcessRedirect.aspx?module%3dlodetails%26lo%3d7f5f5eff-a01f-4a1d-805a-8f5ac1680366" TargetMode="Externa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roadcast.amazon.com/videos/46875" TargetMode="External"/><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hyperlink" Target="https://broadcast.amazon.com/videos/46885"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today.com/video/today/56673669"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NrmMk1Myrxc" TargetMode="Externa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knet.amazon.com/?/DeepLink/ProcessRedirect.aspx?module%3dlodetails%26lo%3da97539a9-d690-469d-83aa-a895abf696ff"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knet.csod.com/LMS/scorm/LaunchLo.aspx?objectId=a97539a9-d690-469d-83aa-a895abf696ff&amp;redirectUrl=~/phnx/driver.aspx?routename%3dLearning/Curriculum/CurriculumPlayer%26TargetUser%3d311781%26curriculumLoId%3db39f70da-d44c-4245-9c21-372848c77b17" TargetMode="Externa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hyperlink" Target="https://knet.amazon.com/?/DeepLink/ProcessRedirect.aspx?module%3dlodetails%26lo%3d3cdb2c7f-1612-44cd-bd2e-b69be0fff937" TargetMode="External"/><Relationship Id="rId1" Type="http://schemas.openxmlformats.org/officeDocument/2006/relationships/slideLayout" Target="../slideLayouts/slideLayout3.xml"/><Relationship Id="rId6" Type="http://schemas.openxmlformats.org/officeDocument/2006/relationships/hyperlink" Target="https://knet.csod.com/LMS/scorm/LaunchLo.aspx?objectId=3cdb2c7f-1612-44cd-bd2e-b69be0fff937&amp;redirectUrl=~/phnx/driver.aspx?routename%3dLearning/Curriculum/CurriculumPlayer%26TargetUser%3d311781%26curriculumLoId%3db39f70da-d44c-4245-9c21-372848c77b17" TargetMode="External"/><Relationship Id="rId5" Type="http://schemas.openxmlformats.org/officeDocument/2006/relationships/image" Target="../media/image36.PNG"/><Relationship Id="rId4" Type="http://schemas.openxmlformats.org/officeDocument/2006/relationships/hyperlink" Target="https://projectsamzlqa.aka.amazon.com/sites/ALLC/Projects/trainingPO/_layouts/15/WopiFrame2.aspx?sourcedoc=/sites/ALLC/Projects/trainingPO/External%20Library/North%20America%20(NA)/DS%20Ops/DPD1%2024hr%20Clock.xlsx&amp;action=defaul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knet.amazon.com/?/DeepLink/ProcessRedirect.aspx?module%3dlodetails%26lo%3d87139269-249d-4f7f-94ac-e4d682b241a2" TargetMode="Externa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roadcast.amazon.com/videos/38853"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ortal2010.amazon.com/sites/AMZLLearning/_layouts/PowerPoint.aspx?PowerPointView=ReadingView&amp;PresentationId=/sites/AMZLLearning/Shared%20Documents/AMZL_Onboarding/AMZLO%20Overhaul/ZBR%20Containerization_Sort.pptx&amp;Source=https://portal2010.amazon.com/sites/AMZLLearning/Shared%20Documents/Forms/AllItems.aspx?RootFolder%3D/sites/AMZLLearning/Shared%20Documents/AMZL_Onboarding/AMZLO%20Overhaul%26InitialTabId%3DRibbon.Document%26VisibilityContext%3DWSSTabPersistence&amp;DefaultItemOpen=1&amp;DefaultItemOpen=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portal2010.amazon.com/sites/AMZLLearning/Shared%20Documents/AMZL_Onboarding/Curriculum_Page/index.html"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portal2010.amazon.com/sites/AMZLLearning/Shared%20Documents/AMZL_Onboarding/Curriculum_Page/index.html" TargetMode="External"/><Relationship Id="rId2" Type="http://schemas.openxmlformats.org/officeDocument/2006/relationships/hyperlink" Target="https://s3.amazonaws.com/baselinestationplaybook/Baseline+Playbook+V2017-3.pdf" TargetMode="Externa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hyperlink" Target="https://s3.amazonaws.com/baselinestationplaybook/Baseline+Playbook+V2017-3.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hyperlink" Target="https://s3.amazonaws.com/baselinestationplaybook/Baseline+Playbook+V2017-3.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broadcast.amazon.com/videos/56427"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AMZL </a:t>
            </a:r>
            <a:r>
              <a:rPr lang="en-US" dirty="0" smtClean="0"/>
              <a:t>Onboarding</a:t>
            </a:r>
            <a:endParaRPr lang="en-US" dirty="0"/>
          </a:p>
        </p:txBody>
      </p:sp>
      <p:sp>
        <p:nvSpPr>
          <p:cNvPr id="4" name="Text Placeholder 5"/>
          <p:cNvSpPr txBox="1">
            <a:spLocks/>
          </p:cNvSpPr>
          <p:nvPr/>
        </p:nvSpPr>
        <p:spPr>
          <a:xfrm>
            <a:off x="1249680" y="3416300"/>
            <a:ext cx="9692640" cy="9144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DLA5</a:t>
            </a:r>
          </a:p>
          <a:p>
            <a:r>
              <a:rPr lang="en-US" dirty="0" smtClean="0"/>
              <a:t>Riverside, CA</a:t>
            </a:r>
            <a:endParaRPr lang="en-US" dirty="0"/>
          </a:p>
        </p:txBody>
      </p:sp>
    </p:spTree>
    <p:extLst>
      <p:ext uri="{BB962C8B-B14F-4D97-AF65-F5344CB8AC3E}">
        <p14:creationId xmlns:p14="http://schemas.microsoft.com/office/powerpoint/2010/main" val="3703725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AMZL History and Growth</a:t>
            </a:r>
            <a:endParaRPr lang="en-US" dirty="0"/>
          </a:p>
        </p:txBody>
      </p:sp>
      <p:sp>
        <p:nvSpPr>
          <p:cNvPr id="3" name="Text Placeholder 2"/>
          <p:cNvSpPr>
            <a:spLocks noGrp="1"/>
          </p:cNvSpPr>
          <p:nvPr>
            <p:ph type="body" sz="quarter" idx="11"/>
          </p:nvPr>
        </p:nvSpPr>
        <p:spPr/>
        <p:txBody>
          <a:bodyPr/>
          <a:lstStyle/>
          <a:p>
            <a:r>
              <a:rPr lang="en-US" dirty="0" smtClean="0"/>
              <a:t>Delivery Methods</a:t>
            </a:r>
            <a:endParaRPr lang="en-US" dirty="0"/>
          </a:p>
        </p:txBody>
      </p:sp>
      <p:sp>
        <p:nvSpPr>
          <p:cNvPr id="4" name="Text Placeholder 3"/>
          <p:cNvSpPr>
            <a:spLocks noGrp="1"/>
          </p:cNvSpPr>
          <p:nvPr>
            <p:ph type="body" sz="quarter" idx="12"/>
          </p:nvPr>
        </p:nvSpPr>
        <p:spPr>
          <a:xfrm>
            <a:off x="152398" y="1217362"/>
            <a:ext cx="4381501" cy="2268038"/>
          </a:xfrm>
        </p:spPr>
        <p:txBody>
          <a:bodyPr/>
          <a:lstStyle/>
          <a:p>
            <a:pPr marL="0" indent="0">
              <a:buNone/>
            </a:pPr>
            <a:r>
              <a:rPr lang="en-US" dirty="0" smtClean="0"/>
              <a:t>Key Topics Covered:</a:t>
            </a:r>
          </a:p>
          <a:p>
            <a:pPr marL="0" indent="0">
              <a:buNone/>
            </a:pPr>
            <a:endParaRPr lang="en-US" dirty="0" smtClean="0"/>
          </a:p>
          <a:p>
            <a:pPr lvl="1"/>
            <a:r>
              <a:rPr lang="en-US" dirty="0" smtClean="0"/>
              <a:t>AMZL growth</a:t>
            </a:r>
          </a:p>
          <a:p>
            <a:pPr lvl="1"/>
            <a:r>
              <a:rPr lang="en-US" dirty="0" smtClean="0"/>
              <a:t>Technologies </a:t>
            </a:r>
            <a:r>
              <a:rPr lang="en-US" dirty="0"/>
              <a:t>and </a:t>
            </a:r>
            <a:r>
              <a:rPr lang="en-US" dirty="0" smtClean="0"/>
              <a:t>process launched </a:t>
            </a:r>
            <a:r>
              <a:rPr lang="en-US" dirty="0"/>
              <a:t>in </a:t>
            </a:r>
            <a:r>
              <a:rPr lang="en-US" dirty="0" smtClean="0"/>
              <a:t>2016</a:t>
            </a:r>
            <a:endParaRPr lang="en-US" dirty="0"/>
          </a:p>
        </p:txBody>
      </p:sp>
      <p:pic>
        <p:nvPicPr>
          <p:cNvPr id="1026" name="Picture 2" descr="Image result for cours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180" y="2070346"/>
            <a:ext cx="1393936" cy="13449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23650" y="2077099"/>
            <a:ext cx="3090911" cy="461665"/>
          </a:xfrm>
          <a:prstGeom prst="rect">
            <a:avLst/>
          </a:prstGeom>
        </p:spPr>
        <p:txBody>
          <a:bodyPr wrap="none">
            <a:spAutoFit/>
          </a:bodyPr>
          <a:lstStyle/>
          <a:p>
            <a:r>
              <a:rPr lang="en-US" sz="2400" dirty="0">
                <a:solidFill>
                  <a:srgbClr val="0070C0"/>
                </a:solidFill>
              </a:rPr>
              <a:t>https://knet.csod.com</a:t>
            </a:r>
          </a:p>
        </p:txBody>
      </p:sp>
      <p:sp>
        <p:nvSpPr>
          <p:cNvPr id="8" name="Rectangle 7"/>
          <p:cNvSpPr/>
          <p:nvPr/>
        </p:nvSpPr>
        <p:spPr>
          <a:xfrm>
            <a:off x="6523650" y="2584318"/>
            <a:ext cx="5137432" cy="830997"/>
          </a:xfrm>
          <a:prstGeom prst="rect">
            <a:avLst/>
          </a:prstGeom>
        </p:spPr>
        <p:txBody>
          <a:bodyPr wrap="none">
            <a:spAutoFit/>
          </a:bodyPr>
          <a:lstStyle/>
          <a:p>
            <a:r>
              <a:rPr lang="en-US" sz="2400" dirty="0" smtClean="0">
                <a:solidFill>
                  <a:schemeClr val="bg1"/>
                </a:solidFill>
              </a:rPr>
              <a:t>Day 1:</a:t>
            </a:r>
          </a:p>
          <a:p>
            <a:r>
              <a:rPr lang="en-US" sz="2400" dirty="0" smtClean="0">
                <a:solidFill>
                  <a:schemeClr val="bg1"/>
                </a:solidFill>
              </a:rPr>
              <a:t>AMZL NA – Timeline and Milestones</a:t>
            </a:r>
            <a:endParaRPr lang="en-US" sz="24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992" y="3826294"/>
            <a:ext cx="7421967" cy="1034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18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399" y="127001"/>
            <a:ext cx="6380285" cy="558800"/>
          </a:xfrm>
        </p:spPr>
        <p:txBody>
          <a:bodyPr/>
          <a:lstStyle/>
          <a:p>
            <a:r>
              <a:rPr lang="en-US" dirty="0" smtClean="0"/>
              <a:t>AMZL – Latest Data from WBR</a:t>
            </a:r>
          </a:p>
        </p:txBody>
      </p:sp>
      <p:sp>
        <p:nvSpPr>
          <p:cNvPr id="3" name="Text Placeholder 2"/>
          <p:cNvSpPr>
            <a:spLocks noGrp="1"/>
          </p:cNvSpPr>
          <p:nvPr>
            <p:ph type="body" sz="quarter" idx="11"/>
          </p:nvPr>
        </p:nvSpPr>
        <p:spPr>
          <a:xfrm>
            <a:off x="152399" y="641684"/>
            <a:ext cx="2057401" cy="385011"/>
          </a:xfrm>
        </p:spPr>
        <p:txBody>
          <a:bodyPr/>
          <a:lstStyle/>
          <a:p>
            <a:r>
              <a:rPr lang="en-US" dirty="0" smtClean="0">
                <a:solidFill>
                  <a:srgbClr val="FF0000"/>
                </a:solidFill>
              </a:rPr>
              <a:t>(Week 28, 2017)</a:t>
            </a:r>
            <a:endParaRPr lang="en-US" dirty="0">
              <a:solidFill>
                <a:srgbClr val="FF0000"/>
              </a:solidFill>
            </a:endParaRPr>
          </a:p>
        </p:txBody>
      </p:sp>
      <p:graphicFrame>
        <p:nvGraphicFramePr>
          <p:cNvPr id="4" name="Table 3"/>
          <p:cNvGraphicFramePr>
            <a:graphicFrameLocks noGrp="1"/>
          </p:cNvGraphicFramePr>
          <p:nvPr>
            <p:extLst/>
          </p:nvPr>
        </p:nvGraphicFramePr>
        <p:xfrm>
          <a:off x="354563" y="1200484"/>
          <a:ext cx="11168742" cy="4572876"/>
        </p:xfrm>
        <a:graphic>
          <a:graphicData uri="http://schemas.openxmlformats.org/drawingml/2006/table">
            <a:tbl>
              <a:tblPr firstRow="1" bandRow="1">
                <a:tableStyleId>{5C22544A-7EE6-4342-B048-85BDC9FD1C3A}</a:tableStyleId>
              </a:tblPr>
              <a:tblGrid>
                <a:gridCol w="5159829">
                  <a:extLst>
                    <a:ext uri="{9D8B030D-6E8A-4147-A177-3AD203B41FA5}">
                      <a16:colId xmlns:a16="http://schemas.microsoft.com/office/drawing/2014/main" val="1613691249"/>
                    </a:ext>
                  </a:extLst>
                </a:gridCol>
                <a:gridCol w="3359020">
                  <a:extLst>
                    <a:ext uri="{9D8B030D-6E8A-4147-A177-3AD203B41FA5}">
                      <a16:colId xmlns:a16="http://schemas.microsoft.com/office/drawing/2014/main" val="2653039608"/>
                    </a:ext>
                  </a:extLst>
                </a:gridCol>
                <a:gridCol w="2649893">
                  <a:extLst>
                    <a:ext uri="{9D8B030D-6E8A-4147-A177-3AD203B41FA5}">
                      <a16:colId xmlns:a16="http://schemas.microsoft.com/office/drawing/2014/main" val="2326484965"/>
                    </a:ext>
                  </a:extLst>
                </a:gridCol>
              </a:tblGrid>
              <a:tr h="415716">
                <a:tc>
                  <a:txBody>
                    <a:bodyPr/>
                    <a:lstStyle/>
                    <a:p>
                      <a:r>
                        <a:rPr lang="en-US" sz="2000" dirty="0" smtClean="0"/>
                        <a:t>Stat</a:t>
                      </a:r>
                      <a:endParaRPr lang="en-US" sz="2000" dirty="0"/>
                    </a:p>
                  </a:txBody>
                  <a:tcPr marL="102505" marR="102505" marT="51253" marB="51253"/>
                </a:tc>
                <a:tc>
                  <a:txBody>
                    <a:bodyPr/>
                    <a:lstStyle/>
                    <a:p>
                      <a:r>
                        <a:rPr lang="en-US" sz="2000" dirty="0" smtClean="0"/>
                        <a:t>Week 21 - Actual</a:t>
                      </a:r>
                      <a:endParaRPr lang="en-US" sz="2000" dirty="0"/>
                    </a:p>
                  </a:txBody>
                  <a:tcPr marL="102505" marR="102505" marT="51253" marB="51253"/>
                </a:tc>
                <a:tc>
                  <a:txBody>
                    <a:bodyPr/>
                    <a:lstStyle/>
                    <a:p>
                      <a:r>
                        <a:rPr lang="en-US" sz="2000" dirty="0" smtClean="0"/>
                        <a:t>Goal</a:t>
                      </a:r>
                      <a:endParaRPr lang="en-US" sz="2000" dirty="0"/>
                    </a:p>
                  </a:txBody>
                  <a:tcPr marL="102505" marR="102505" marT="51253" marB="51253"/>
                </a:tc>
                <a:extLst>
                  <a:ext uri="{0D108BD9-81ED-4DB2-BD59-A6C34878D82A}">
                    <a16:rowId xmlns:a16="http://schemas.microsoft.com/office/drawing/2014/main" val="1555472598"/>
                  </a:ext>
                </a:extLst>
              </a:tr>
              <a:tr h="415716">
                <a:tc>
                  <a:txBody>
                    <a:bodyPr/>
                    <a:lstStyle/>
                    <a:p>
                      <a:r>
                        <a:rPr lang="en-US" sz="2000" dirty="0" smtClean="0"/>
                        <a:t>% FDS (First</a:t>
                      </a:r>
                      <a:r>
                        <a:rPr lang="en-US" sz="2000" baseline="0" dirty="0" smtClean="0"/>
                        <a:t> Day Delivery Success</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1824587656"/>
                  </a:ext>
                </a:extLst>
              </a:tr>
              <a:tr h="415716">
                <a:tc>
                  <a:txBody>
                    <a:bodyPr/>
                    <a:lstStyle/>
                    <a:p>
                      <a:r>
                        <a:rPr lang="en-US" sz="2000" dirty="0" smtClean="0"/>
                        <a:t>% Attempted Within EAD</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250104424"/>
                  </a:ext>
                </a:extLst>
              </a:tr>
              <a:tr h="415716">
                <a:tc>
                  <a:txBody>
                    <a:bodyPr/>
                    <a:lstStyle/>
                    <a:p>
                      <a:r>
                        <a:rPr lang="en-US" sz="2000" dirty="0" smtClean="0"/>
                        <a:t>% Delivery Success</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3112712098"/>
                  </a:ext>
                </a:extLst>
              </a:tr>
              <a:tr h="415716">
                <a:tc>
                  <a:txBody>
                    <a:bodyPr/>
                    <a:lstStyle/>
                    <a:p>
                      <a:r>
                        <a:rPr lang="en-US" sz="2000" dirty="0" smtClean="0"/>
                        <a:t>Completed</a:t>
                      </a:r>
                      <a:r>
                        <a:rPr lang="en-US" sz="2000" baseline="0" dirty="0" smtClean="0"/>
                        <a:t> Routes (DA / DP)</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2924487723"/>
                  </a:ext>
                </a:extLst>
              </a:tr>
              <a:tr h="415716">
                <a:tc>
                  <a:txBody>
                    <a:bodyPr/>
                    <a:lstStyle/>
                    <a:p>
                      <a:r>
                        <a:rPr lang="en-US" sz="2000" dirty="0" smtClean="0"/>
                        <a:t>Inducted Shipments</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1514880040"/>
                  </a:ext>
                </a:extLst>
              </a:tr>
              <a:tr h="415716">
                <a:tc>
                  <a:txBody>
                    <a:bodyPr/>
                    <a:lstStyle/>
                    <a:p>
                      <a:r>
                        <a:rPr lang="en-US" sz="2000" dirty="0" smtClean="0"/>
                        <a:t>Delivered Shipments</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1666374681"/>
                  </a:ext>
                </a:extLst>
              </a:tr>
              <a:tr h="415716">
                <a:tc>
                  <a:txBody>
                    <a:bodyPr/>
                    <a:lstStyle/>
                    <a:p>
                      <a:r>
                        <a:rPr lang="en-US" sz="2000" dirty="0" smtClean="0"/>
                        <a:t>UTA / UTL</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362311953"/>
                  </a:ext>
                </a:extLst>
              </a:tr>
              <a:tr h="415716">
                <a:tc>
                  <a:txBody>
                    <a:bodyPr/>
                    <a:lstStyle/>
                    <a:p>
                      <a:r>
                        <a:rPr lang="en-US" sz="2000" dirty="0" smtClean="0"/>
                        <a:t>Cost Per Shipment</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2570807955"/>
                  </a:ext>
                </a:extLst>
              </a:tr>
              <a:tr h="415716">
                <a:tc>
                  <a:txBody>
                    <a:bodyPr/>
                    <a:lstStyle/>
                    <a:p>
                      <a:r>
                        <a:rPr lang="en-US" sz="2000" dirty="0" smtClean="0"/>
                        <a:t>Lost Shipments</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1233158123"/>
                  </a:ext>
                </a:extLst>
              </a:tr>
              <a:tr h="415716">
                <a:tc>
                  <a:txBody>
                    <a:bodyPr/>
                    <a:lstStyle/>
                    <a:p>
                      <a:r>
                        <a:rPr lang="en-US" sz="2000" dirty="0" smtClean="0"/>
                        <a:t>Concessions DPMO</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426951072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250254025"/>
              </p:ext>
            </p:extLst>
          </p:nvPr>
        </p:nvGraphicFramePr>
        <p:xfrm>
          <a:off x="5514392" y="1628438"/>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229076943"/>
                    </a:ext>
                  </a:extLst>
                </a:gridCol>
                <a:gridCol w="2649893">
                  <a:extLst>
                    <a:ext uri="{9D8B030D-6E8A-4147-A177-3AD203B41FA5}">
                      <a16:colId xmlns:a16="http://schemas.microsoft.com/office/drawing/2014/main" val="826773946"/>
                    </a:ext>
                  </a:extLst>
                </a:gridCol>
              </a:tblGrid>
              <a:tr h="415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98.08%</a:t>
                      </a:r>
                    </a:p>
                  </a:txBody>
                  <a:tcPr marL="102505" marR="102505" marT="51253" marB="51253"/>
                </a:tc>
                <a:tc>
                  <a:txBody>
                    <a:bodyPr/>
                    <a:lstStyle/>
                    <a:p>
                      <a:r>
                        <a:rPr lang="en-US" sz="2000" dirty="0" smtClean="0"/>
                        <a:t>98.00%</a:t>
                      </a:r>
                      <a:endParaRPr lang="en-US" sz="2000" dirty="0"/>
                    </a:p>
                  </a:txBody>
                  <a:tcPr marL="102505" marR="102505" marT="51253" marB="51253"/>
                </a:tc>
                <a:extLst>
                  <a:ext uri="{0D108BD9-81ED-4DB2-BD59-A6C34878D82A}">
                    <a16:rowId xmlns:a16="http://schemas.microsoft.com/office/drawing/2014/main" val="304084391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198523128"/>
              </p:ext>
            </p:extLst>
          </p:nvPr>
        </p:nvGraphicFramePr>
        <p:xfrm>
          <a:off x="5514391" y="2044154"/>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3438008161"/>
                    </a:ext>
                  </a:extLst>
                </a:gridCol>
                <a:gridCol w="2649893">
                  <a:extLst>
                    <a:ext uri="{9D8B030D-6E8A-4147-A177-3AD203B41FA5}">
                      <a16:colId xmlns:a16="http://schemas.microsoft.com/office/drawing/2014/main" val="2933745569"/>
                    </a:ext>
                  </a:extLst>
                </a:gridCol>
              </a:tblGrid>
              <a:tr h="415716">
                <a:tc>
                  <a:txBody>
                    <a:bodyPr/>
                    <a:lstStyle/>
                    <a:p>
                      <a:r>
                        <a:rPr lang="en-US" sz="2000" dirty="0" smtClean="0"/>
                        <a:t>96.16% / 99.20 (</a:t>
                      </a:r>
                      <a:r>
                        <a:rPr lang="en-US" sz="2000" dirty="0" err="1" smtClean="0"/>
                        <a:t>Cont</a:t>
                      </a:r>
                      <a:r>
                        <a:rPr lang="en-US" sz="2000" dirty="0" smtClean="0"/>
                        <a:t>)</a:t>
                      </a:r>
                      <a:endParaRPr lang="en-US" sz="2000" dirty="0"/>
                    </a:p>
                  </a:txBody>
                  <a:tcPr marL="102505" marR="102505" marT="51253" marB="51253"/>
                </a:tc>
                <a:tc>
                  <a:txBody>
                    <a:bodyPr/>
                    <a:lstStyle/>
                    <a:p>
                      <a:r>
                        <a:rPr lang="en-US" sz="2000" dirty="0" smtClean="0"/>
                        <a:t>99.00% / 99.80%</a:t>
                      </a:r>
                      <a:endParaRPr lang="en-US" sz="2000" dirty="0"/>
                    </a:p>
                  </a:txBody>
                  <a:tcPr marL="102505" marR="102505" marT="51253" marB="51253"/>
                </a:tc>
                <a:extLst>
                  <a:ext uri="{0D108BD9-81ED-4DB2-BD59-A6C34878D82A}">
                    <a16:rowId xmlns:a16="http://schemas.microsoft.com/office/drawing/2014/main" val="2990422448"/>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009820036"/>
              </p:ext>
            </p:extLst>
          </p:nvPr>
        </p:nvGraphicFramePr>
        <p:xfrm>
          <a:off x="5514390" y="2453446"/>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440317018"/>
                    </a:ext>
                  </a:extLst>
                </a:gridCol>
                <a:gridCol w="2649893">
                  <a:extLst>
                    <a:ext uri="{9D8B030D-6E8A-4147-A177-3AD203B41FA5}">
                      <a16:colId xmlns:a16="http://schemas.microsoft.com/office/drawing/2014/main" val="3127421030"/>
                    </a:ext>
                  </a:extLst>
                </a:gridCol>
              </a:tblGrid>
              <a:tr h="415716">
                <a:tc>
                  <a:txBody>
                    <a:bodyPr/>
                    <a:lstStyle/>
                    <a:p>
                      <a:r>
                        <a:rPr lang="en-US" sz="2000" dirty="0" smtClean="0"/>
                        <a:t>97.94%</a:t>
                      </a:r>
                      <a:endParaRPr lang="en-US" sz="2000" dirty="0"/>
                    </a:p>
                  </a:txBody>
                  <a:tcPr marL="102505" marR="102505" marT="51253" marB="51253"/>
                </a:tc>
                <a:tc>
                  <a:txBody>
                    <a:bodyPr/>
                    <a:lstStyle/>
                    <a:p>
                      <a:r>
                        <a:rPr lang="en-US" sz="2000" dirty="0" smtClean="0"/>
                        <a:t>97.00%</a:t>
                      </a:r>
                      <a:endParaRPr lang="en-US" sz="2000" dirty="0"/>
                    </a:p>
                  </a:txBody>
                  <a:tcPr marL="102505" marR="102505" marT="51253" marB="51253"/>
                </a:tc>
                <a:extLst>
                  <a:ext uri="{0D108BD9-81ED-4DB2-BD59-A6C34878D82A}">
                    <a16:rowId xmlns:a16="http://schemas.microsoft.com/office/drawing/2014/main" val="72906252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781685328"/>
              </p:ext>
            </p:extLst>
          </p:nvPr>
        </p:nvGraphicFramePr>
        <p:xfrm>
          <a:off x="5514390" y="2869589"/>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91190662"/>
                    </a:ext>
                  </a:extLst>
                </a:gridCol>
                <a:gridCol w="2649893">
                  <a:extLst>
                    <a:ext uri="{9D8B030D-6E8A-4147-A177-3AD203B41FA5}">
                      <a16:colId xmlns:a16="http://schemas.microsoft.com/office/drawing/2014/main" val="2683439186"/>
                    </a:ext>
                  </a:extLst>
                </a:gridCol>
              </a:tblGrid>
              <a:tr h="415716">
                <a:tc>
                  <a:txBody>
                    <a:bodyPr/>
                    <a:lstStyle/>
                    <a:p>
                      <a:r>
                        <a:rPr lang="en-US" sz="2000" dirty="0" smtClean="0"/>
                        <a:t>49,075</a:t>
                      </a:r>
                      <a:r>
                        <a:rPr lang="en-US" sz="2000" baseline="0" dirty="0" smtClean="0"/>
                        <a:t> / 113,023</a:t>
                      </a:r>
                      <a:endParaRPr lang="en-US" sz="2000" dirty="0"/>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367934618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84506582"/>
              </p:ext>
            </p:extLst>
          </p:nvPr>
        </p:nvGraphicFramePr>
        <p:xfrm>
          <a:off x="5514389" y="3281789"/>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884350840"/>
                    </a:ext>
                  </a:extLst>
                </a:gridCol>
                <a:gridCol w="2649893">
                  <a:extLst>
                    <a:ext uri="{9D8B030D-6E8A-4147-A177-3AD203B41FA5}">
                      <a16:colId xmlns:a16="http://schemas.microsoft.com/office/drawing/2014/main" val="1353528543"/>
                    </a:ext>
                  </a:extLst>
                </a:gridCol>
              </a:tblGrid>
              <a:tr h="415716">
                <a:tc>
                  <a:txBody>
                    <a:bodyPr/>
                    <a:lstStyle/>
                    <a:p>
                      <a:r>
                        <a:rPr lang="en-US" sz="2000" dirty="0" smtClean="0"/>
                        <a:t>9,565,840</a:t>
                      </a:r>
                      <a:endParaRPr lang="en-US" sz="2000" dirty="0"/>
                    </a:p>
                  </a:txBody>
                  <a:tcPr marL="102505" marR="102505" marT="51253" marB="51253"/>
                </a:tc>
                <a:tc>
                  <a:txBody>
                    <a:bodyPr/>
                    <a:lstStyle/>
                    <a:p>
                      <a:endParaRPr lang="en-US" sz="2000" dirty="0" smtClean="0"/>
                    </a:p>
                  </a:txBody>
                  <a:tcPr marL="102505" marR="102505" marT="51253" marB="51253"/>
                </a:tc>
                <a:extLst>
                  <a:ext uri="{0D108BD9-81ED-4DB2-BD59-A6C34878D82A}">
                    <a16:rowId xmlns:a16="http://schemas.microsoft.com/office/drawing/2014/main" val="402293891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808505642"/>
              </p:ext>
            </p:extLst>
          </p:nvPr>
        </p:nvGraphicFramePr>
        <p:xfrm>
          <a:off x="5514389" y="3697932"/>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03671559"/>
                    </a:ext>
                  </a:extLst>
                </a:gridCol>
                <a:gridCol w="2649893">
                  <a:extLst>
                    <a:ext uri="{9D8B030D-6E8A-4147-A177-3AD203B41FA5}">
                      <a16:colId xmlns:a16="http://schemas.microsoft.com/office/drawing/2014/main" val="189965755"/>
                    </a:ext>
                  </a:extLst>
                </a:gridCol>
              </a:tblGrid>
              <a:tr h="415716">
                <a:tc>
                  <a:txBody>
                    <a:bodyPr/>
                    <a:lstStyle/>
                    <a:p>
                      <a:r>
                        <a:rPr lang="en-US" sz="2000" dirty="0" smtClean="0"/>
                        <a:t>10,140,626</a:t>
                      </a:r>
                      <a:endParaRPr lang="en-US" sz="2000" dirty="0"/>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344556920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702871502"/>
              </p:ext>
            </p:extLst>
          </p:nvPr>
        </p:nvGraphicFramePr>
        <p:xfrm>
          <a:off x="5514389" y="4118282"/>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261310169"/>
                    </a:ext>
                  </a:extLst>
                </a:gridCol>
                <a:gridCol w="2649893">
                  <a:extLst>
                    <a:ext uri="{9D8B030D-6E8A-4147-A177-3AD203B41FA5}">
                      <a16:colId xmlns:a16="http://schemas.microsoft.com/office/drawing/2014/main" val="3360284201"/>
                    </a:ext>
                  </a:extLst>
                </a:gridCol>
              </a:tblGrid>
              <a:tr h="415716">
                <a:tc>
                  <a:txBody>
                    <a:bodyPr/>
                    <a:lstStyle/>
                    <a:p>
                      <a:r>
                        <a:rPr lang="en-US" sz="2000" dirty="0" smtClean="0"/>
                        <a:t>54,653 / 16,949</a:t>
                      </a:r>
                      <a:endParaRPr lang="en-US" sz="2000" dirty="0"/>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179702876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817118155"/>
              </p:ext>
            </p:extLst>
          </p:nvPr>
        </p:nvGraphicFramePr>
        <p:xfrm>
          <a:off x="5514388" y="4531844"/>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1858436965"/>
                    </a:ext>
                  </a:extLst>
                </a:gridCol>
                <a:gridCol w="2649893">
                  <a:extLst>
                    <a:ext uri="{9D8B030D-6E8A-4147-A177-3AD203B41FA5}">
                      <a16:colId xmlns:a16="http://schemas.microsoft.com/office/drawing/2014/main" val="1072468570"/>
                    </a:ext>
                  </a:extLst>
                </a:gridCol>
              </a:tblGrid>
              <a:tr h="415716">
                <a:tc>
                  <a:txBody>
                    <a:bodyPr/>
                    <a:lstStyle/>
                    <a:p>
                      <a:r>
                        <a:rPr lang="en-US" sz="2000" dirty="0" smtClean="0"/>
                        <a:t>3.35 / 4.18 (SC) / 4.28 (C)</a:t>
                      </a:r>
                      <a:endParaRPr lang="en-US" sz="2000" dirty="0"/>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945781782"/>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573043529"/>
              </p:ext>
            </p:extLst>
          </p:nvPr>
        </p:nvGraphicFramePr>
        <p:xfrm>
          <a:off x="5514384" y="4950793"/>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3300444500"/>
                    </a:ext>
                  </a:extLst>
                </a:gridCol>
                <a:gridCol w="2649893">
                  <a:extLst>
                    <a:ext uri="{9D8B030D-6E8A-4147-A177-3AD203B41FA5}">
                      <a16:colId xmlns:a16="http://schemas.microsoft.com/office/drawing/2014/main" val="4167167817"/>
                    </a:ext>
                  </a:extLst>
                </a:gridCol>
              </a:tblGrid>
              <a:tr h="415716">
                <a:tc>
                  <a:txBody>
                    <a:bodyPr/>
                    <a:lstStyle/>
                    <a:p>
                      <a:r>
                        <a:rPr lang="en-US" sz="2000" dirty="0" smtClean="0"/>
                        <a:t>26,306</a:t>
                      </a:r>
                      <a:endParaRPr lang="en-US" sz="2000" dirty="0"/>
                    </a:p>
                  </a:txBody>
                  <a:tcPr marL="102505" marR="102505" marT="51253" marB="51253"/>
                </a:tc>
                <a:tc>
                  <a:txBody>
                    <a:bodyPr/>
                    <a:lstStyle/>
                    <a:p>
                      <a:r>
                        <a:rPr lang="en-US" sz="2000" dirty="0" smtClean="0"/>
                        <a:t>0</a:t>
                      </a:r>
                      <a:endParaRPr lang="en-US" sz="2000" dirty="0"/>
                    </a:p>
                  </a:txBody>
                  <a:tcPr marL="102505" marR="102505" marT="51253" marB="51253"/>
                </a:tc>
                <a:extLst>
                  <a:ext uri="{0D108BD9-81ED-4DB2-BD59-A6C34878D82A}">
                    <a16:rowId xmlns:a16="http://schemas.microsoft.com/office/drawing/2014/main" val="3701556611"/>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202150681"/>
              </p:ext>
            </p:extLst>
          </p:nvPr>
        </p:nvGraphicFramePr>
        <p:xfrm>
          <a:off x="5514383" y="5368023"/>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384743417"/>
                    </a:ext>
                  </a:extLst>
                </a:gridCol>
                <a:gridCol w="2649893">
                  <a:extLst>
                    <a:ext uri="{9D8B030D-6E8A-4147-A177-3AD203B41FA5}">
                      <a16:colId xmlns:a16="http://schemas.microsoft.com/office/drawing/2014/main" val="1218560905"/>
                    </a:ext>
                  </a:extLst>
                </a:gridCol>
              </a:tblGrid>
              <a:tr h="415716">
                <a:tc>
                  <a:txBody>
                    <a:bodyPr/>
                    <a:lstStyle/>
                    <a:p>
                      <a:r>
                        <a:rPr lang="en-US" sz="2000" dirty="0" smtClean="0"/>
                        <a:t>3,760 / 2,021</a:t>
                      </a:r>
                      <a:r>
                        <a:rPr lang="en-US" sz="2000" baseline="0" dirty="0" smtClean="0"/>
                        <a:t> (DNR)</a:t>
                      </a:r>
                      <a:endParaRPr lang="en-US" sz="2000" dirty="0"/>
                    </a:p>
                  </a:txBody>
                  <a:tcPr marL="102505" marR="102505" marT="51253" marB="51253"/>
                </a:tc>
                <a:tc>
                  <a:txBody>
                    <a:bodyPr/>
                    <a:lstStyle/>
                    <a:p>
                      <a:r>
                        <a:rPr lang="en-US" sz="2000" dirty="0" smtClean="0"/>
                        <a:t>3,000 / 2,000</a:t>
                      </a:r>
                      <a:endParaRPr lang="en-US" sz="2000" dirty="0"/>
                    </a:p>
                  </a:txBody>
                  <a:tcPr marL="102505" marR="102505" marT="51253" marB="51253"/>
                </a:tc>
                <a:extLst>
                  <a:ext uri="{0D108BD9-81ED-4DB2-BD59-A6C34878D82A}">
                    <a16:rowId xmlns:a16="http://schemas.microsoft.com/office/drawing/2014/main" val="2791054926"/>
                  </a:ext>
                </a:extLst>
              </a:tr>
            </a:tbl>
          </a:graphicData>
        </a:graphic>
      </p:graphicFrame>
    </p:spTree>
    <p:extLst>
      <p:ext uri="{BB962C8B-B14F-4D97-AF65-F5344CB8AC3E}">
        <p14:creationId xmlns:p14="http://schemas.microsoft.com/office/powerpoint/2010/main" val="291087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1+#ppt_w/2"/>
                                          </p:val>
                                        </p:tav>
                                        <p:tav tm="100000">
                                          <p:val>
                                            <p:strVal val="#ppt_x"/>
                                          </p:val>
                                        </p:tav>
                                      </p:tavLst>
                                    </p:anim>
                                    <p:anim calcmode="lin" valueType="num">
                                      <p:cBhvr additive="base">
                                        <p:cTn id="5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1+#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Latest Stats</a:t>
            </a:r>
            <a:endParaRPr lang="en-US" dirty="0"/>
          </a:p>
        </p:txBody>
      </p:sp>
      <p:sp>
        <p:nvSpPr>
          <p:cNvPr id="3" name="Text Placeholder 2"/>
          <p:cNvSpPr>
            <a:spLocks noGrp="1"/>
          </p:cNvSpPr>
          <p:nvPr>
            <p:ph type="body" sz="quarter" idx="11"/>
          </p:nvPr>
        </p:nvSpPr>
        <p:spPr/>
        <p:txBody>
          <a:bodyPr/>
          <a:lstStyle/>
          <a:p>
            <a:r>
              <a:rPr lang="en-US" dirty="0" smtClean="0"/>
              <a:t>AMZL All Hands Meeting – June ‘17</a:t>
            </a:r>
            <a:endParaRPr lang="en-US" dirty="0"/>
          </a:p>
        </p:txBody>
      </p:sp>
      <p:sp>
        <p:nvSpPr>
          <p:cNvPr id="4" name="Text Placeholder 3"/>
          <p:cNvSpPr>
            <a:spLocks noGrp="1"/>
          </p:cNvSpPr>
          <p:nvPr>
            <p:ph type="body" sz="quarter" idx="12"/>
          </p:nvPr>
        </p:nvSpPr>
        <p:spPr/>
        <p:txBody>
          <a:bodyPr/>
          <a:lstStyle/>
          <a:p>
            <a:pPr marL="0" indent="0">
              <a:buNone/>
            </a:pPr>
            <a:r>
              <a:rPr lang="en-US" dirty="0" smtClean="0"/>
              <a:t>WW AMZL</a:t>
            </a:r>
          </a:p>
          <a:p>
            <a:r>
              <a:rPr lang="en-US" dirty="0" smtClean="0"/>
              <a:t>Network </a:t>
            </a:r>
            <a:r>
              <a:rPr lang="en-US" dirty="0"/>
              <a:t>share 17.82%</a:t>
            </a:r>
          </a:p>
          <a:p>
            <a:r>
              <a:rPr lang="en-US" dirty="0" smtClean="0"/>
              <a:t>Global DS’s from 85-110 YTD</a:t>
            </a:r>
          </a:p>
          <a:p>
            <a:r>
              <a:rPr lang="en-US" dirty="0" smtClean="0"/>
              <a:t>36 Million packages</a:t>
            </a:r>
          </a:p>
          <a:p>
            <a:r>
              <a:rPr lang="en-US" dirty="0" smtClean="0"/>
              <a:t>$4.12 CPP </a:t>
            </a:r>
          </a:p>
          <a:p>
            <a:r>
              <a:rPr lang="en-US" dirty="0" smtClean="0"/>
              <a:t>Delivered DEA 96.46%</a:t>
            </a:r>
          </a:p>
          <a:p>
            <a:r>
              <a:rPr lang="en-US" dirty="0" smtClean="0"/>
              <a:t>60 Stations in NA</a:t>
            </a:r>
          </a:p>
          <a:p>
            <a:r>
              <a:rPr lang="en-US" dirty="0" smtClean="0"/>
              <a:t>Package deliveries by 2020: 7.5B</a:t>
            </a:r>
            <a:endParaRPr lang="en-US" dirty="0"/>
          </a:p>
        </p:txBody>
      </p:sp>
    </p:spTree>
    <p:extLst>
      <p:ext uri="{BB962C8B-B14F-4D97-AF65-F5344CB8AC3E}">
        <p14:creationId xmlns:p14="http://schemas.microsoft.com/office/powerpoint/2010/main" val="549299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5400" dirty="0" smtClean="0"/>
              <a:t>Who Else Does Last Mile?</a:t>
            </a:r>
            <a:endParaRPr lang="en-US" sz="5400" dirty="0"/>
          </a:p>
        </p:txBody>
      </p:sp>
      <p:sp>
        <p:nvSpPr>
          <p:cNvPr id="6" name="Text Placeholder 5"/>
          <p:cNvSpPr>
            <a:spLocks noGrp="1"/>
          </p:cNvSpPr>
          <p:nvPr>
            <p:ph type="body" sz="quarter" idx="11"/>
          </p:nvPr>
        </p:nvSpPr>
        <p:spPr/>
        <p:txBody>
          <a:bodyPr/>
          <a:lstStyle/>
          <a:p>
            <a:r>
              <a:rPr lang="en-US" dirty="0" smtClean="0"/>
              <a:t>The journey of a package</a:t>
            </a:r>
            <a:endParaRPr lang="en-US" dirty="0"/>
          </a:p>
        </p:txBody>
      </p:sp>
    </p:spTree>
    <p:extLst>
      <p:ext uri="{BB962C8B-B14F-4D97-AF65-F5344CB8AC3E}">
        <p14:creationId xmlns:p14="http://schemas.microsoft.com/office/powerpoint/2010/main" val="84086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Amazon Fresh Delivery</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3261"/>
          <a:stretch/>
        </p:blipFill>
        <p:spPr>
          <a:xfrm>
            <a:off x="0" y="685801"/>
            <a:ext cx="8059479" cy="5386753"/>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331" y="1214475"/>
            <a:ext cx="2986490" cy="1812277"/>
          </a:xfrm>
          <a:prstGeom prst="rect">
            <a:avLst/>
          </a:prstGeom>
        </p:spPr>
      </p:pic>
      <p:pic>
        <p:nvPicPr>
          <p:cNvPr id="5" name="Picture 4">
            <a:hlinkClick r:id="rId5"/>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331" y="3968308"/>
            <a:ext cx="2986490" cy="1812277"/>
          </a:xfrm>
          <a:prstGeom prst="rect">
            <a:avLst/>
          </a:prstGeom>
        </p:spPr>
      </p:pic>
      <p:sp>
        <p:nvSpPr>
          <p:cNvPr id="7" name="Text Placeholder 1"/>
          <p:cNvSpPr>
            <a:spLocks noGrp="1"/>
          </p:cNvSpPr>
          <p:nvPr>
            <p:ph type="body" sz="quarter" idx="10"/>
          </p:nvPr>
        </p:nvSpPr>
        <p:spPr>
          <a:xfrm>
            <a:off x="9395917" y="570622"/>
            <a:ext cx="1449293" cy="558800"/>
          </a:xfrm>
        </p:spPr>
        <p:txBody>
          <a:bodyPr/>
          <a:lstStyle/>
          <a:p>
            <a:pPr algn="ctr"/>
            <a:r>
              <a:rPr lang="en-US" dirty="0" smtClean="0"/>
              <a:t>Pantry</a:t>
            </a:r>
            <a:endParaRPr lang="en-US" dirty="0"/>
          </a:p>
        </p:txBody>
      </p:sp>
      <p:sp>
        <p:nvSpPr>
          <p:cNvPr id="8" name="Text Placeholder 1"/>
          <p:cNvSpPr>
            <a:spLocks noGrp="1"/>
          </p:cNvSpPr>
          <p:nvPr>
            <p:ph type="body" sz="quarter" idx="10"/>
          </p:nvPr>
        </p:nvSpPr>
        <p:spPr>
          <a:xfrm>
            <a:off x="9395917" y="3379177"/>
            <a:ext cx="1449293" cy="558800"/>
          </a:xfrm>
        </p:spPr>
        <p:txBody>
          <a:bodyPr/>
          <a:lstStyle/>
          <a:p>
            <a:pPr algn="ctr"/>
            <a:r>
              <a:rPr lang="en-US" dirty="0" smtClean="0"/>
              <a:t>Fresh</a:t>
            </a:r>
            <a:endParaRPr lang="en-US" dirty="0"/>
          </a:p>
        </p:txBody>
      </p:sp>
    </p:spTree>
    <p:extLst>
      <p:ext uri="{BB962C8B-B14F-4D97-AF65-F5344CB8AC3E}">
        <p14:creationId xmlns:p14="http://schemas.microsoft.com/office/powerpoint/2010/main" val="319119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Prime Now Test - 2014</a:t>
            </a:r>
            <a:endParaRPr lang="en-US" dirty="0"/>
          </a:p>
        </p:txBody>
      </p:sp>
      <p:sp>
        <p:nvSpPr>
          <p:cNvPr id="3" name="Text Placeholder 2"/>
          <p:cNvSpPr>
            <a:spLocks noGrp="1"/>
          </p:cNvSpPr>
          <p:nvPr>
            <p:ph type="body" sz="quarter" idx="11"/>
          </p:nvPr>
        </p:nvSpPr>
        <p:spPr/>
        <p:txBody>
          <a:bodyPr/>
          <a:lstStyle/>
          <a:p>
            <a:r>
              <a:rPr lang="en-US" dirty="0" smtClean="0"/>
              <a:t>Today Show – 12/24/2014</a:t>
            </a:r>
            <a:endParaRPr lang="en-US" dirty="0"/>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014" y="1394699"/>
            <a:ext cx="6735115" cy="3877216"/>
          </a:xfrm>
          <a:prstGeom prst="rect">
            <a:avLst/>
          </a:prstGeom>
        </p:spPr>
      </p:pic>
      <p:pic>
        <p:nvPicPr>
          <p:cNvPr id="5" name="Picture 4">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809" y="4348055"/>
            <a:ext cx="1364695" cy="828131"/>
          </a:xfrm>
          <a:prstGeom prst="rect">
            <a:avLst/>
          </a:prstGeom>
        </p:spPr>
      </p:pic>
    </p:spTree>
    <p:extLst>
      <p:ext uri="{BB962C8B-B14F-4D97-AF65-F5344CB8AC3E}">
        <p14:creationId xmlns:p14="http://schemas.microsoft.com/office/powerpoint/2010/main" val="1772629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Amazon Flex</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92" y="568570"/>
            <a:ext cx="10984523" cy="5381130"/>
          </a:xfrm>
          <a:prstGeom prst="rect">
            <a:avLst/>
          </a:prstGeom>
        </p:spPr>
      </p:pic>
    </p:spTree>
    <p:extLst>
      <p:ext uri="{BB962C8B-B14F-4D97-AF65-F5344CB8AC3E}">
        <p14:creationId xmlns:p14="http://schemas.microsoft.com/office/powerpoint/2010/main" val="2017940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Lockers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753" y="685801"/>
            <a:ext cx="11254451" cy="5398476"/>
          </a:xfrm>
          <a:prstGeom prst="rect">
            <a:avLst/>
          </a:prstGeom>
        </p:spPr>
      </p:pic>
    </p:spTree>
    <p:extLst>
      <p:ext uri="{BB962C8B-B14F-4D97-AF65-F5344CB8AC3E}">
        <p14:creationId xmlns:p14="http://schemas.microsoft.com/office/powerpoint/2010/main" val="2308674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Walkers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8494" b="15011"/>
          <a:stretch/>
        </p:blipFill>
        <p:spPr>
          <a:xfrm>
            <a:off x="5736248" y="194043"/>
            <a:ext cx="2894390" cy="2906974"/>
          </a:xfrm>
          <a:prstGeom prst="ellipse">
            <a:avLst/>
          </a:prstGeom>
          <a:ln w="76200">
            <a:solidFill>
              <a:srgbClr val="FF9900"/>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879" r="24284"/>
          <a:stretch/>
        </p:blipFill>
        <p:spPr>
          <a:xfrm>
            <a:off x="410158" y="967830"/>
            <a:ext cx="4653161" cy="4245105"/>
          </a:xfrm>
          <a:prstGeom prst="ellipse">
            <a:avLst/>
          </a:prstGeom>
          <a:ln w="76200">
            <a:solidFill>
              <a:srgbClr val="FF9900"/>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8667" b="18021"/>
          <a:stretch/>
        </p:blipFill>
        <p:spPr>
          <a:xfrm>
            <a:off x="4974378" y="3228017"/>
            <a:ext cx="2894390" cy="2743200"/>
          </a:xfrm>
          <a:prstGeom prst="ellipse">
            <a:avLst/>
          </a:prstGeom>
          <a:ln w="76200">
            <a:solidFill>
              <a:srgbClr val="303942"/>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5798" b="20625"/>
          <a:stretch/>
        </p:blipFill>
        <p:spPr>
          <a:xfrm>
            <a:off x="8168818" y="2011320"/>
            <a:ext cx="3948963" cy="3761308"/>
          </a:xfrm>
          <a:prstGeom prst="ellipse">
            <a:avLst/>
          </a:prstGeom>
          <a:ln w="76200">
            <a:solidFill>
              <a:srgbClr val="303942"/>
            </a:solidFill>
          </a:ln>
        </p:spPr>
      </p:pic>
    </p:spTree>
    <p:extLst>
      <p:ext uri="{BB962C8B-B14F-4D97-AF65-F5344CB8AC3E}">
        <p14:creationId xmlns:p14="http://schemas.microsoft.com/office/powerpoint/2010/main" val="2553188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Amazon Go</a:t>
            </a:r>
            <a:endParaRPr lang="en-US" dirty="0"/>
          </a:p>
        </p:txBody>
      </p:sp>
      <p:pic>
        <p:nvPicPr>
          <p:cNvPr id="9" name="Picture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52" y="4362928"/>
            <a:ext cx="2419722" cy="14683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748" y="608531"/>
            <a:ext cx="5130266" cy="413413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6484" y="3858772"/>
            <a:ext cx="2970301" cy="1975250"/>
          </a:xfrm>
          <a:prstGeom prst="rect">
            <a:avLst/>
          </a:prstGeom>
        </p:spPr>
      </p:pic>
      <p:sp>
        <p:nvSpPr>
          <p:cNvPr id="5" name="TextBox 4"/>
          <p:cNvSpPr txBox="1"/>
          <p:nvPr/>
        </p:nvSpPr>
        <p:spPr>
          <a:xfrm>
            <a:off x="240631" y="991402"/>
            <a:ext cx="4032985"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No checkout</a:t>
            </a:r>
          </a:p>
          <a:p>
            <a:pPr marL="285750" indent="-285750">
              <a:buFont typeface="Arial" panose="020B0604020202020204" pitchFamily="34" charset="0"/>
              <a:buChar char="•"/>
            </a:pPr>
            <a:r>
              <a:rPr lang="en-US" dirty="0" smtClean="0">
                <a:solidFill>
                  <a:schemeClr val="bg1"/>
                </a:solidFill>
              </a:rPr>
              <a:t>Scan your app when you walk in.</a:t>
            </a:r>
          </a:p>
          <a:p>
            <a:pPr marL="285750" indent="-285750">
              <a:buFont typeface="Arial" panose="020B0604020202020204" pitchFamily="34" charset="0"/>
              <a:buChar char="•"/>
            </a:pPr>
            <a:r>
              <a:rPr lang="en-US" dirty="0" smtClean="0">
                <a:solidFill>
                  <a:schemeClr val="bg1"/>
                </a:solidFill>
              </a:rPr>
              <a:t>Take what you want off the shelf and it’s added to your cart</a:t>
            </a:r>
          </a:p>
          <a:p>
            <a:pPr marL="285750" indent="-285750">
              <a:buFont typeface="Arial" panose="020B0604020202020204" pitchFamily="34" charset="0"/>
              <a:buChar char="•"/>
            </a:pPr>
            <a:r>
              <a:rPr lang="en-US" dirty="0" smtClean="0">
                <a:solidFill>
                  <a:schemeClr val="bg1"/>
                </a:solidFill>
              </a:rPr>
              <a:t>Put back what you don’t want and it’s removed</a:t>
            </a:r>
          </a:p>
          <a:p>
            <a:pPr marL="285750" indent="-285750">
              <a:buFont typeface="Arial" panose="020B0604020202020204" pitchFamily="34" charset="0"/>
              <a:buChar char="•"/>
            </a:pPr>
            <a:r>
              <a:rPr lang="en-US" dirty="0" smtClean="0">
                <a:solidFill>
                  <a:schemeClr val="bg1"/>
                </a:solidFill>
              </a:rPr>
              <a:t>Just walk out and your Amazon account is charged</a:t>
            </a:r>
          </a:p>
          <a:p>
            <a:pPr marL="285750" indent="-285750">
              <a:buFont typeface="Arial" panose="020B0604020202020204" pitchFamily="34" charset="0"/>
              <a:buChar char="•"/>
            </a:pPr>
            <a:r>
              <a:rPr lang="en-US" dirty="0" smtClean="0">
                <a:solidFill>
                  <a:schemeClr val="bg1"/>
                </a:solidFill>
              </a:rPr>
              <a:t>Fresh items made daily</a:t>
            </a:r>
          </a:p>
          <a:p>
            <a:pPr marL="285750" indent="-285750">
              <a:buFont typeface="Arial" panose="020B0604020202020204" pitchFamily="34" charset="0"/>
              <a:buChar char="•"/>
            </a:pPr>
            <a:r>
              <a:rPr lang="en-US" dirty="0" smtClean="0">
                <a:solidFill>
                  <a:schemeClr val="bg1"/>
                </a:solidFill>
              </a:rPr>
              <a:t>Beer/Wine</a:t>
            </a:r>
          </a:p>
          <a:p>
            <a:pPr marL="285750" indent="-285750">
              <a:buFont typeface="Arial" panose="020B0604020202020204" pitchFamily="34" charset="0"/>
              <a:buChar char="•"/>
            </a:pPr>
            <a:r>
              <a:rPr lang="en-US" dirty="0" smtClean="0">
                <a:solidFill>
                  <a:schemeClr val="bg1"/>
                </a:solidFill>
              </a:rPr>
              <a:t>Ready made meals</a:t>
            </a:r>
            <a:endParaRPr lang="en-US" dirty="0">
              <a:solidFill>
                <a:schemeClr val="bg1"/>
              </a:solidFill>
            </a:endParaRPr>
          </a:p>
        </p:txBody>
      </p:sp>
    </p:spTree>
    <p:extLst>
      <p:ext uri="{BB962C8B-B14F-4D97-AF65-F5344CB8AC3E}">
        <p14:creationId xmlns:p14="http://schemas.microsoft.com/office/powerpoint/2010/main" val="160527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6409" r="18540"/>
          <a:stretch/>
        </p:blipFill>
        <p:spPr>
          <a:xfrm>
            <a:off x="2818334" y="2656662"/>
            <a:ext cx="1635216" cy="141399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954" t="4024" r="7832" b="7654"/>
          <a:stretch/>
        </p:blipFill>
        <p:spPr>
          <a:xfrm>
            <a:off x="2818334" y="1078786"/>
            <a:ext cx="2460638" cy="149613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0412"/>
          <a:stretch/>
        </p:blipFill>
        <p:spPr>
          <a:xfrm>
            <a:off x="185420" y="1068511"/>
            <a:ext cx="2522220" cy="150641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6000"/>
          <a:stretch/>
        </p:blipFill>
        <p:spPr>
          <a:xfrm>
            <a:off x="4552406" y="4152396"/>
            <a:ext cx="1410645" cy="1853926"/>
          </a:xfrm>
          <a:prstGeom prst="rect">
            <a:avLst/>
          </a:prstGeom>
        </p:spPr>
      </p:pic>
      <p:sp>
        <p:nvSpPr>
          <p:cNvPr id="9" name="TextBox 8"/>
          <p:cNvSpPr txBox="1"/>
          <p:nvPr/>
        </p:nvSpPr>
        <p:spPr>
          <a:xfrm>
            <a:off x="6164040" y="383059"/>
            <a:ext cx="5710237" cy="3285174"/>
          </a:xfrm>
          <a:prstGeom prst="rect">
            <a:avLst/>
          </a:prstGeom>
        </p:spPr>
        <p:txBody>
          <a:bodyPr vert="horz" wrap="square" lIns="91440" tIns="45720" rIns="91440" bIns="45720" rtlCol="0">
            <a:normAutofit lnSpcReduction="10000"/>
          </a:bodyPr>
          <a:lstStyle/>
          <a:p>
            <a:r>
              <a:rPr lang="en-US" dirty="0" smtClean="0">
                <a:solidFill>
                  <a:sysClr val="windowText" lastClr="000000">
                    <a:lumMod val="85000"/>
                    <a:lumOff val="15000"/>
                  </a:sysClr>
                </a:solidFill>
                <a:latin typeface="+mj-lt"/>
              </a:rPr>
              <a:t>Started Jan 4, 2015</a:t>
            </a:r>
          </a:p>
          <a:p>
            <a:r>
              <a:rPr lang="en-US" dirty="0" smtClean="0">
                <a:solidFill>
                  <a:sysClr val="windowText" lastClr="000000">
                    <a:lumMod val="85000"/>
                    <a:lumOff val="15000"/>
                  </a:sysClr>
                </a:solidFill>
              </a:rPr>
              <a:t>All with </a:t>
            </a:r>
            <a:r>
              <a:rPr lang="en-US" dirty="0">
                <a:solidFill>
                  <a:sysClr val="windowText" lastClr="000000">
                    <a:lumMod val="85000"/>
                    <a:lumOff val="15000"/>
                  </a:sysClr>
                </a:solidFill>
              </a:rPr>
              <a:t>AMZL</a:t>
            </a:r>
          </a:p>
          <a:p>
            <a:endParaRPr lang="en-US" dirty="0" smtClean="0">
              <a:solidFill>
                <a:sysClr val="windowText" lastClr="000000">
                  <a:lumMod val="85000"/>
                  <a:lumOff val="15000"/>
                </a:sysClr>
              </a:solidFill>
              <a:latin typeface="+mj-lt"/>
            </a:endParaRPr>
          </a:p>
          <a:p>
            <a:r>
              <a:rPr lang="en-US" b="1" dirty="0" smtClean="0">
                <a:solidFill>
                  <a:sysClr val="windowText" lastClr="000000">
                    <a:lumMod val="85000"/>
                    <a:lumOff val="15000"/>
                  </a:sysClr>
                </a:solidFill>
                <a:latin typeface="+mj-lt"/>
              </a:rPr>
              <a:t>“COMP-Man”</a:t>
            </a:r>
          </a:p>
          <a:p>
            <a:r>
              <a:rPr lang="en-US" dirty="0" smtClean="0">
                <a:solidFill>
                  <a:sysClr val="windowText" lastClr="000000">
                    <a:lumMod val="85000"/>
                    <a:lumOff val="15000"/>
                  </a:sysClr>
                </a:solidFill>
                <a:latin typeface="+mj-lt"/>
              </a:rPr>
              <a:t>Launched 20 stations</a:t>
            </a:r>
          </a:p>
          <a:p>
            <a:endParaRPr lang="en-US" b="1" dirty="0" smtClean="0">
              <a:solidFill>
                <a:sysClr val="windowText" lastClr="000000">
                  <a:lumMod val="85000"/>
                  <a:lumOff val="15000"/>
                </a:sysClr>
              </a:solidFill>
              <a:latin typeface="+mj-lt"/>
            </a:endParaRPr>
          </a:p>
          <a:p>
            <a:r>
              <a:rPr lang="en-US" b="1" dirty="0" smtClean="0">
                <a:solidFill>
                  <a:sysClr val="windowText" lastClr="000000">
                    <a:lumMod val="85000"/>
                    <a:lumOff val="15000"/>
                  </a:sysClr>
                </a:solidFill>
              </a:rPr>
              <a:t>Lived in: </a:t>
            </a:r>
            <a:r>
              <a:rPr lang="en-US" dirty="0" smtClean="0">
                <a:solidFill>
                  <a:sysClr val="windowText" lastClr="000000">
                    <a:lumMod val="85000"/>
                    <a:lumOff val="15000"/>
                  </a:sysClr>
                </a:solidFill>
                <a:latin typeface="+mj-lt"/>
              </a:rPr>
              <a:t>Baltimore, Orlando, Atlanta,</a:t>
            </a:r>
          </a:p>
          <a:p>
            <a:r>
              <a:rPr lang="en-US" dirty="0" smtClean="0">
                <a:solidFill>
                  <a:sysClr val="windowText" lastClr="000000">
                    <a:lumMod val="85000"/>
                    <a:lumOff val="15000"/>
                  </a:sysClr>
                </a:solidFill>
                <a:latin typeface="+mj-lt"/>
              </a:rPr>
              <a:t>Phoenix, Bentonville, AR, Leeds, UK</a:t>
            </a:r>
          </a:p>
          <a:p>
            <a:endParaRPr lang="en-US" b="1" dirty="0" smtClean="0">
              <a:solidFill>
                <a:sysClr val="windowText" lastClr="000000">
                  <a:lumMod val="85000"/>
                  <a:lumOff val="15000"/>
                </a:sysClr>
              </a:solidFill>
              <a:latin typeface="+mj-lt"/>
            </a:endParaRPr>
          </a:p>
          <a:p>
            <a:r>
              <a:rPr lang="en-US" b="1" dirty="0" smtClean="0">
                <a:solidFill>
                  <a:sysClr val="windowText" lastClr="000000">
                    <a:lumMod val="85000"/>
                    <a:lumOff val="15000"/>
                  </a:sysClr>
                </a:solidFill>
              </a:rPr>
              <a:t>Worked for: </a:t>
            </a:r>
            <a:r>
              <a:rPr lang="en-US" dirty="0" smtClean="0">
                <a:solidFill>
                  <a:sysClr val="windowText" lastClr="000000">
                    <a:lumMod val="85000"/>
                    <a:lumOff val="15000"/>
                  </a:sysClr>
                </a:solidFill>
                <a:latin typeface="+mj-lt"/>
              </a:rPr>
              <a:t>Walmart, Hitachi, U-Haul, Johns Hopkins, Thomson Learning, CNN.com, Cartoon Network, Universal Studios</a:t>
            </a:r>
            <a:endParaRPr lang="en-US" dirty="0">
              <a:solidFill>
                <a:sysClr val="windowText" lastClr="000000">
                  <a:lumMod val="85000"/>
                  <a:lumOff val="15000"/>
                </a:sysClr>
              </a:solidFill>
              <a:latin typeface="+mj-lt"/>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05" y="4155461"/>
            <a:ext cx="2702381" cy="18588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1404" y="4152396"/>
            <a:ext cx="1397027" cy="1859793"/>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005" y="2656661"/>
            <a:ext cx="2511151" cy="1413996"/>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6599" y="3524116"/>
            <a:ext cx="1737926" cy="2536134"/>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18441" r="26234"/>
          <a:stretch/>
        </p:blipFill>
        <p:spPr>
          <a:xfrm>
            <a:off x="4567098" y="2656661"/>
            <a:ext cx="1384538" cy="1395794"/>
          </a:xfrm>
          <a:prstGeom prst="rect">
            <a:avLst/>
          </a:prstGeom>
        </p:spPr>
      </p:pic>
      <p:sp>
        <p:nvSpPr>
          <p:cNvPr id="14" name="Text Placeholder 13"/>
          <p:cNvSpPr>
            <a:spLocks noGrp="1"/>
          </p:cNvSpPr>
          <p:nvPr>
            <p:ph type="body" sz="quarter" idx="10"/>
          </p:nvPr>
        </p:nvSpPr>
        <p:spPr/>
        <p:txBody>
          <a:bodyPr/>
          <a:lstStyle/>
          <a:p>
            <a:r>
              <a:rPr lang="en-US" dirty="0" smtClean="0"/>
              <a:t>About Me</a:t>
            </a:r>
            <a:endParaRPr lang="en-US" dirty="0"/>
          </a:p>
        </p:txBody>
      </p:sp>
      <p:sp>
        <p:nvSpPr>
          <p:cNvPr id="15" name="Text Placeholder 14"/>
          <p:cNvSpPr>
            <a:spLocks noGrp="1"/>
          </p:cNvSpPr>
          <p:nvPr>
            <p:ph type="body" sz="quarter" idx="11"/>
          </p:nvPr>
        </p:nvSpPr>
        <p:spPr/>
        <p:txBody>
          <a:bodyPr/>
          <a:lstStyle/>
          <a:p>
            <a:r>
              <a:rPr lang="en-US" dirty="0"/>
              <a:t>Jeff Clay (</a:t>
            </a:r>
            <a:r>
              <a:rPr lang="en-US" dirty="0" err="1"/>
              <a:t>clayjeff</a:t>
            </a:r>
            <a:r>
              <a:rPr lang="en-US" dirty="0"/>
              <a:t>@)</a:t>
            </a:r>
          </a:p>
          <a:p>
            <a:endParaRPr lang="en-US" dirty="0"/>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5218" y="576299"/>
            <a:ext cx="816818" cy="900790"/>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89861" y="3708855"/>
            <a:ext cx="1850459" cy="2310772"/>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29477" y="682123"/>
            <a:ext cx="632241" cy="689143"/>
          </a:xfrm>
          <a:prstGeom prst="rect">
            <a:avLst/>
          </a:prstGeom>
        </p:spPr>
      </p:pic>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l="9543" t="27621" r="27898" b="15081"/>
          <a:stretch/>
        </p:blipFill>
        <p:spPr>
          <a:xfrm>
            <a:off x="9837260" y="3668232"/>
            <a:ext cx="1914586" cy="2338089"/>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84932" y="1077564"/>
            <a:ext cx="1276786" cy="1276786"/>
          </a:xfrm>
          <a:prstGeom prst="rect">
            <a:avLst/>
          </a:prstGeom>
        </p:spPr>
      </p:pic>
    </p:spTree>
    <p:extLst>
      <p:ext uri="{BB962C8B-B14F-4D97-AF65-F5344CB8AC3E}">
        <p14:creationId xmlns:p14="http://schemas.microsoft.com/office/powerpoint/2010/main" val="385151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 y="127001"/>
            <a:ext cx="5865628" cy="558800"/>
          </a:xfrm>
        </p:spPr>
        <p:txBody>
          <a:bodyPr/>
          <a:lstStyle/>
          <a:p>
            <a:r>
              <a:rPr lang="en-US" dirty="0" smtClean="0"/>
              <a:t>Different Delivery Types</a:t>
            </a:r>
            <a:endParaRPr lang="en-US" dirty="0"/>
          </a:p>
        </p:txBody>
      </p:sp>
      <p:pic>
        <p:nvPicPr>
          <p:cNvPr id="38" name="Picture 2" descr="Image result for course ic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090" y="1946430"/>
            <a:ext cx="2912520" cy="281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01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 y="127001"/>
            <a:ext cx="5865628" cy="558800"/>
          </a:xfrm>
        </p:spPr>
        <p:txBody>
          <a:bodyPr/>
          <a:lstStyle/>
          <a:p>
            <a:r>
              <a:rPr lang="en-US" dirty="0" smtClean="0"/>
              <a:t>Different Delivery Types</a:t>
            </a:r>
            <a:endParaRPr lang="en-US" dirty="0"/>
          </a:p>
        </p:txBody>
      </p:sp>
      <p:sp>
        <p:nvSpPr>
          <p:cNvPr id="4" name="Text Placeholder 3"/>
          <p:cNvSpPr>
            <a:spLocks noGrp="1"/>
          </p:cNvSpPr>
          <p:nvPr>
            <p:ph type="body" sz="quarter" idx="12"/>
          </p:nvPr>
        </p:nvSpPr>
        <p:spPr>
          <a:xfrm>
            <a:off x="152398" y="1217362"/>
            <a:ext cx="4381501" cy="2268038"/>
          </a:xfrm>
        </p:spPr>
        <p:txBody>
          <a:bodyPr/>
          <a:lstStyle/>
          <a:p>
            <a:pPr marL="0" indent="0">
              <a:buNone/>
            </a:pPr>
            <a:r>
              <a:rPr lang="en-US" dirty="0" smtClean="0"/>
              <a:t>Key Topics Covered:</a:t>
            </a:r>
          </a:p>
          <a:p>
            <a:pPr marL="0" indent="0">
              <a:buNone/>
            </a:pPr>
            <a:endParaRPr lang="en-US" dirty="0" smtClean="0"/>
          </a:p>
          <a:p>
            <a:pPr lvl="1"/>
            <a:r>
              <a:rPr lang="en-US" dirty="0" smtClean="0"/>
              <a:t>DAs / DPs</a:t>
            </a:r>
          </a:p>
          <a:p>
            <a:pPr lvl="1"/>
            <a:r>
              <a:rPr lang="en-US" dirty="0" smtClean="0"/>
              <a:t>Time of deliveries</a:t>
            </a:r>
            <a:endParaRPr lang="en-US" dirty="0"/>
          </a:p>
        </p:txBody>
      </p:sp>
      <p:pic>
        <p:nvPicPr>
          <p:cNvPr id="5" name="Picture 2" descr="Image result for cours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644" y="2070346"/>
            <a:ext cx="1393936" cy="13449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85114" y="2077099"/>
            <a:ext cx="3090911" cy="461665"/>
          </a:xfrm>
          <a:prstGeom prst="rect">
            <a:avLst/>
          </a:prstGeom>
        </p:spPr>
        <p:txBody>
          <a:bodyPr wrap="none">
            <a:spAutoFit/>
          </a:bodyPr>
          <a:lstStyle/>
          <a:p>
            <a:r>
              <a:rPr lang="en-US" sz="2400" dirty="0">
                <a:solidFill>
                  <a:srgbClr val="0070C0"/>
                </a:solidFill>
              </a:rPr>
              <a:t>https://knet.csod.com</a:t>
            </a:r>
          </a:p>
        </p:txBody>
      </p:sp>
      <p:sp>
        <p:nvSpPr>
          <p:cNvPr id="7" name="Rectangle 6"/>
          <p:cNvSpPr/>
          <p:nvPr/>
        </p:nvSpPr>
        <p:spPr>
          <a:xfrm>
            <a:off x="6285114" y="2584318"/>
            <a:ext cx="5089407" cy="830997"/>
          </a:xfrm>
          <a:prstGeom prst="rect">
            <a:avLst/>
          </a:prstGeom>
        </p:spPr>
        <p:txBody>
          <a:bodyPr wrap="none">
            <a:spAutoFit/>
          </a:bodyPr>
          <a:lstStyle/>
          <a:p>
            <a:r>
              <a:rPr lang="en-US" sz="2400" dirty="0" smtClean="0">
                <a:solidFill>
                  <a:schemeClr val="bg1"/>
                </a:solidFill>
              </a:rPr>
              <a:t>In Class:</a:t>
            </a:r>
          </a:p>
          <a:p>
            <a:r>
              <a:rPr lang="en-US" sz="2400" dirty="0" smtClean="0">
                <a:solidFill>
                  <a:schemeClr val="bg1"/>
                </a:solidFill>
              </a:rPr>
              <a:t>AMZL NA – Different Delivery Types</a:t>
            </a:r>
            <a:endParaRPr lang="en-US" sz="2400" dirty="0">
              <a:solidFill>
                <a:schemeClr val="bg1"/>
              </a:solidFill>
            </a:endParaRPr>
          </a:p>
        </p:txBody>
      </p:sp>
      <p:pic>
        <p:nvPicPr>
          <p:cNvPr id="8" name="Picture 7">
            <a:hlinkClick r:id="rId2"/>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992" y="3846636"/>
            <a:ext cx="7421967" cy="993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8984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5400" dirty="0" smtClean="0"/>
              <a:t>24 Hour Operational Clock</a:t>
            </a:r>
            <a:endParaRPr lang="en-US" sz="5400" dirty="0"/>
          </a:p>
        </p:txBody>
      </p:sp>
      <p:sp>
        <p:nvSpPr>
          <p:cNvPr id="6" name="Text Placeholder 5"/>
          <p:cNvSpPr>
            <a:spLocks noGrp="1"/>
          </p:cNvSpPr>
          <p:nvPr>
            <p:ph type="body" sz="quarter" idx="11"/>
          </p:nvPr>
        </p:nvSpPr>
        <p:spPr/>
        <p:txBody>
          <a:bodyPr/>
          <a:lstStyle/>
          <a:p>
            <a:r>
              <a:rPr lang="en-US" dirty="0" smtClean="0"/>
              <a:t>Delivery Station Timeline</a:t>
            </a:r>
            <a:endParaRPr lang="en-US" dirty="0"/>
          </a:p>
        </p:txBody>
      </p:sp>
    </p:spTree>
    <p:extLst>
      <p:ext uri="{BB962C8B-B14F-4D97-AF65-F5344CB8AC3E}">
        <p14:creationId xmlns:p14="http://schemas.microsoft.com/office/powerpoint/2010/main" val="3100593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24 Hour Clock</a:t>
            </a:r>
            <a:endParaRPr lang="en-US" dirty="0"/>
          </a:p>
        </p:txBody>
      </p:sp>
      <p:sp>
        <p:nvSpPr>
          <p:cNvPr id="5" name="Text Placeholder 4"/>
          <p:cNvSpPr>
            <a:spLocks noGrp="1"/>
          </p:cNvSpPr>
          <p:nvPr>
            <p:ph type="body" sz="quarter" idx="11"/>
          </p:nvPr>
        </p:nvSpPr>
        <p:spPr>
          <a:xfrm>
            <a:off x="152399" y="641684"/>
            <a:ext cx="2646785" cy="385011"/>
          </a:xfrm>
        </p:spPr>
        <p:txBody>
          <a:bodyPr/>
          <a:lstStyle/>
          <a:p>
            <a:r>
              <a:rPr lang="en-US" dirty="0" smtClean="0"/>
              <a:t>DPD1 Clock</a:t>
            </a:r>
            <a:endParaRPr lang="en-US" dirty="0"/>
          </a:p>
        </p:txBody>
      </p:sp>
      <p:pic>
        <p:nvPicPr>
          <p:cNvPr id="7" name="Picture 2" descr="Image result for cours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093" y="1348402"/>
            <a:ext cx="952617" cy="91915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txBox="1">
            <a:spLocks/>
          </p:cNvSpPr>
          <p:nvPr/>
        </p:nvSpPr>
        <p:spPr>
          <a:xfrm>
            <a:off x="152397" y="1360021"/>
            <a:ext cx="3666756" cy="998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24 Hour Clock eLearning Module</a:t>
            </a:r>
            <a:endParaRPr lang="en-US" dirty="0"/>
          </a:p>
        </p:txBody>
      </p:sp>
      <p:pic>
        <p:nvPicPr>
          <p:cNvPr id="9" name="Pictur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7" y="2692254"/>
            <a:ext cx="11939551" cy="2645290"/>
          </a:xfrm>
          <a:prstGeom prst="rect">
            <a:avLst/>
          </a:prstGeom>
        </p:spPr>
      </p:pic>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875" y="1348402"/>
            <a:ext cx="6374827" cy="824715"/>
          </a:xfrm>
          <a:prstGeom prst="rect">
            <a:avLst/>
          </a:prstGeom>
        </p:spPr>
      </p:pic>
      <p:sp>
        <p:nvSpPr>
          <p:cNvPr id="10" name="Text Placeholder 4"/>
          <p:cNvSpPr>
            <a:spLocks noGrp="1"/>
          </p:cNvSpPr>
          <p:nvPr>
            <p:ph type="body" sz="quarter" idx="11"/>
          </p:nvPr>
        </p:nvSpPr>
        <p:spPr>
          <a:xfrm>
            <a:off x="5015876" y="1026695"/>
            <a:ext cx="2646785" cy="385011"/>
          </a:xfrm>
        </p:spPr>
        <p:txBody>
          <a:bodyPr/>
          <a:lstStyle/>
          <a:p>
            <a:r>
              <a:rPr lang="en-US" dirty="0" smtClean="0"/>
              <a:t>Day 1</a:t>
            </a:r>
            <a:endParaRPr lang="en-US" dirty="0"/>
          </a:p>
        </p:txBody>
      </p:sp>
    </p:spTree>
    <p:extLst>
      <p:ext uri="{BB962C8B-B14F-4D97-AF65-F5344CB8AC3E}">
        <p14:creationId xmlns:p14="http://schemas.microsoft.com/office/powerpoint/2010/main" val="41682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Sequence</a:t>
            </a:r>
            <a:endParaRPr lang="en-US" dirty="0"/>
          </a:p>
        </p:txBody>
      </p:sp>
      <p:sp>
        <p:nvSpPr>
          <p:cNvPr id="5" name="Text Placeholder 4"/>
          <p:cNvSpPr>
            <a:spLocks noGrp="1"/>
          </p:cNvSpPr>
          <p:nvPr>
            <p:ph type="body" sz="quarter" idx="11"/>
          </p:nvPr>
        </p:nvSpPr>
        <p:spPr/>
        <p:txBody>
          <a:bodyPr/>
          <a:lstStyle/>
          <a:p>
            <a:r>
              <a:rPr lang="en-US" dirty="0" smtClean="0"/>
              <a:t>Activity</a:t>
            </a:r>
            <a:endParaRPr lang="en-US" dirty="0"/>
          </a:p>
        </p:txBody>
      </p:sp>
      <p:sp>
        <p:nvSpPr>
          <p:cNvPr id="18" name="Text Placeholder 17"/>
          <p:cNvSpPr>
            <a:spLocks noGrp="1"/>
          </p:cNvSpPr>
          <p:nvPr>
            <p:ph type="body" sz="quarter" idx="12"/>
          </p:nvPr>
        </p:nvSpPr>
        <p:spPr>
          <a:xfrm>
            <a:off x="152399" y="1347286"/>
            <a:ext cx="11912600" cy="969617"/>
          </a:xfrm>
        </p:spPr>
        <p:txBody>
          <a:bodyPr>
            <a:normAutofit/>
          </a:bodyPr>
          <a:lstStyle/>
          <a:p>
            <a:pPr marL="0" indent="0">
              <a:buNone/>
            </a:pPr>
            <a:r>
              <a:rPr lang="en-US" dirty="0" smtClean="0"/>
              <a:t>Organize the process cards in the order of the 24 hour clock, along with the tools used to perform the process.</a:t>
            </a:r>
            <a:endParaRPr lang="en-US" dirty="0"/>
          </a:p>
        </p:txBody>
      </p:sp>
      <p:sp>
        <p:nvSpPr>
          <p:cNvPr id="19" name="Right Arrow Callout 18"/>
          <p:cNvSpPr/>
          <p:nvPr/>
        </p:nvSpPr>
        <p:spPr>
          <a:xfrm>
            <a:off x="1052624" y="2690038"/>
            <a:ext cx="2594344" cy="200955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PROCESS</a:t>
            </a:r>
            <a:endParaRPr lang="en-US" dirty="0"/>
          </a:p>
        </p:txBody>
      </p:sp>
      <p:sp>
        <p:nvSpPr>
          <p:cNvPr id="20" name="Rounded Rectangle 19"/>
          <p:cNvSpPr/>
          <p:nvPr/>
        </p:nvSpPr>
        <p:spPr>
          <a:xfrm>
            <a:off x="4401880" y="2690038"/>
            <a:ext cx="2594344" cy="200955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STATUS</a:t>
            </a:r>
            <a:endParaRPr lang="en-US" dirty="0"/>
          </a:p>
        </p:txBody>
      </p:sp>
      <p:sp>
        <p:nvSpPr>
          <p:cNvPr id="21" name="Flowchart: Punched Tape 20"/>
          <p:cNvSpPr/>
          <p:nvPr/>
        </p:nvSpPr>
        <p:spPr>
          <a:xfrm>
            <a:off x="7942522" y="2690038"/>
            <a:ext cx="2594344" cy="2009553"/>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REASON</a:t>
            </a:r>
            <a:endParaRPr lang="en-US" dirty="0"/>
          </a:p>
        </p:txBody>
      </p:sp>
      <p:sp>
        <p:nvSpPr>
          <p:cNvPr id="22" name="Rectangle 21"/>
          <p:cNvSpPr/>
          <p:nvPr/>
        </p:nvSpPr>
        <p:spPr>
          <a:xfrm>
            <a:off x="2301950" y="4295554"/>
            <a:ext cx="1148316" cy="11483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TOOL</a:t>
            </a:r>
            <a:endParaRPr lang="en-US" dirty="0"/>
          </a:p>
        </p:txBody>
      </p:sp>
    </p:spTree>
    <p:extLst>
      <p:ext uri="{BB962C8B-B14F-4D97-AF65-F5344CB8AC3E}">
        <p14:creationId xmlns:p14="http://schemas.microsoft.com/office/powerpoint/2010/main" val="3553601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7709"/>
          <a:stretch/>
        </p:blipFill>
        <p:spPr>
          <a:xfrm>
            <a:off x="499730" y="97994"/>
            <a:ext cx="3459141" cy="1511565"/>
          </a:xfrm>
          <a:prstGeom prst="rect">
            <a:avLst/>
          </a:prstGeom>
        </p:spPr>
      </p:pic>
      <p:sp>
        <p:nvSpPr>
          <p:cNvPr id="3" name="Right Arrow 2"/>
          <p:cNvSpPr/>
          <p:nvPr/>
        </p:nvSpPr>
        <p:spPr>
          <a:xfrm>
            <a:off x="4365455" y="678991"/>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34066" y="530424"/>
            <a:ext cx="2292535" cy="896329"/>
          </a:xfrm>
          <a:prstGeom prst="rect">
            <a:avLst/>
          </a:prstGeom>
        </p:spPr>
      </p:pic>
      <p:sp>
        <p:nvSpPr>
          <p:cNvPr id="5" name="Right Arrow 4"/>
          <p:cNvSpPr/>
          <p:nvPr/>
        </p:nvSpPr>
        <p:spPr>
          <a:xfrm>
            <a:off x="7840849" y="692576"/>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 name="TextBox 5"/>
          <p:cNvSpPr txBox="1"/>
          <p:nvPr/>
        </p:nvSpPr>
        <p:spPr>
          <a:xfrm>
            <a:off x="629331" y="1694312"/>
            <a:ext cx="3270447" cy="584775"/>
          </a:xfrm>
          <a:prstGeom prst="rect">
            <a:avLst/>
          </a:prstGeom>
          <a:noFill/>
        </p:spPr>
        <p:txBody>
          <a:bodyPr wrap="none" rtlCol="0">
            <a:spAutoFit/>
          </a:bodyPr>
          <a:lstStyle/>
          <a:p>
            <a:r>
              <a:rPr lang="en-US" sz="1600" b="1" dirty="0" smtClean="0">
                <a:solidFill>
                  <a:srgbClr val="34495E"/>
                </a:solidFill>
              </a:rPr>
              <a:t>FULLFILLMENT CENTER (FC) / </a:t>
            </a:r>
          </a:p>
          <a:p>
            <a:r>
              <a:rPr lang="en-US" sz="1600" b="1" dirty="0" smtClean="0">
                <a:solidFill>
                  <a:srgbClr val="34495E"/>
                </a:solidFill>
              </a:rPr>
              <a:t>SORT CENTER (SC)</a:t>
            </a:r>
            <a:endParaRPr lang="en-US" sz="1600" b="1" dirty="0">
              <a:solidFill>
                <a:srgbClr val="34495E"/>
              </a:solidFill>
            </a:endParaRPr>
          </a:p>
        </p:txBody>
      </p:sp>
      <p:sp>
        <p:nvSpPr>
          <p:cNvPr id="7" name="TextBox 6"/>
          <p:cNvSpPr txBox="1"/>
          <p:nvPr/>
        </p:nvSpPr>
        <p:spPr>
          <a:xfrm>
            <a:off x="4958277" y="1665233"/>
            <a:ext cx="2844112" cy="584775"/>
          </a:xfrm>
          <a:prstGeom prst="rect">
            <a:avLst/>
          </a:prstGeom>
          <a:noFill/>
        </p:spPr>
        <p:txBody>
          <a:bodyPr wrap="none" rtlCol="0">
            <a:spAutoFit/>
          </a:bodyPr>
          <a:lstStyle/>
          <a:p>
            <a:pPr algn="ctr"/>
            <a:r>
              <a:rPr lang="en-US" sz="1600" b="1" dirty="0" smtClean="0">
                <a:solidFill>
                  <a:srgbClr val="34495E"/>
                </a:solidFill>
              </a:rPr>
              <a:t>LINE HAUL – </a:t>
            </a:r>
          </a:p>
          <a:p>
            <a:pPr algn="ctr"/>
            <a:r>
              <a:rPr lang="en-US" sz="1600" b="1" dirty="0" smtClean="0">
                <a:solidFill>
                  <a:srgbClr val="FF0000"/>
                </a:solidFill>
              </a:rPr>
              <a:t>“BETWEEN FC &amp; STATION”</a:t>
            </a:r>
            <a:endParaRPr lang="en-US" sz="1600" b="1" dirty="0">
              <a:solidFill>
                <a:srgbClr val="FF0000"/>
              </a:solidFill>
            </a:endParaRPr>
          </a:p>
        </p:txBody>
      </p:sp>
      <p:sp>
        <p:nvSpPr>
          <p:cNvPr id="8" name="TextBox 7"/>
          <p:cNvSpPr txBox="1"/>
          <p:nvPr/>
        </p:nvSpPr>
        <p:spPr>
          <a:xfrm>
            <a:off x="8472361" y="1798940"/>
            <a:ext cx="2958307" cy="369332"/>
          </a:xfrm>
          <a:prstGeom prst="rect">
            <a:avLst/>
          </a:prstGeom>
          <a:noFill/>
        </p:spPr>
        <p:txBody>
          <a:bodyPr wrap="square" rtlCol="0">
            <a:spAutoFit/>
          </a:bodyPr>
          <a:lstStyle/>
          <a:p>
            <a:r>
              <a:rPr lang="en-US" b="1" dirty="0" smtClean="0">
                <a:solidFill>
                  <a:srgbClr val="34495E"/>
                </a:solidFill>
              </a:rPr>
              <a:t>DELIVERY STATION (DS)</a:t>
            </a:r>
            <a:endParaRPr lang="en-US" b="1" dirty="0">
              <a:solidFill>
                <a:srgbClr val="34495E"/>
              </a:solidFill>
            </a:endParaRPr>
          </a:p>
        </p:txBody>
      </p:sp>
      <p:grpSp>
        <p:nvGrpSpPr>
          <p:cNvPr id="9" name="Group 8"/>
          <p:cNvGrpSpPr/>
          <p:nvPr/>
        </p:nvGrpSpPr>
        <p:grpSpPr>
          <a:xfrm>
            <a:off x="8781041" y="365235"/>
            <a:ext cx="1908693" cy="1169872"/>
            <a:chOff x="103798" y="2965446"/>
            <a:chExt cx="2317087" cy="1420184"/>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8" y="2965446"/>
              <a:ext cx="2317087" cy="132904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66" y="3680004"/>
              <a:ext cx="523273" cy="70562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16" y="3680004"/>
              <a:ext cx="523273" cy="7056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541" y="3680004"/>
              <a:ext cx="523273" cy="705626"/>
            </a:xfrm>
            <a:prstGeom prst="rect">
              <a:avLst/>
            </a:prstGeom>
          </p:spPr>
        </p:pic>
      </p:grpSp>
      <p:sp>
        <p:nvSpPr>
          <p:cNvPr id="14" name="Right Arrow 13"/>
          <p:cNvSpPr/>
          <p:nvPr/>
        </p:nvSpPr>
        <p:spPr>
          <a:xfrm>
            <a:off x="11032153" y="692576"/>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9" name="Right Arrow 18"/>
          <p:cNvSpPr/>
          <p:nvPr/>
        </p:nvSpPr>
        <p:spPr>
          <a:xfrm>
            <a:off x="3186639" y="3315542"/>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grpSp>
        <p:nvGrpSpPr>
          <p:cNvPr id="39" name="Group 38"/>
          <p:cNvGrpSpPr/>
          <p:nvPr/>
        </p:nvGrpSpPr>
        <p:grpSpPr>
          <a:xfrm>
            <a:off x="598539" y="2572038"/>
            <a:ext cx="1857765" cy="1733958"/>
            <a:chOff x="725539" y="3001590"/>
            <a:chExt cx="1857765" cy="1733958"/>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39" y="3001590"/>
              <a:ext cx="1428104" cy="940242"/>
            </a:xfrm>
            <a:prstGeom prst="rect">
              <a:avLst/>
            </a:prstGeom>
          </p:spPr>
        </p:pic>
        <p:grpSp>
          <p:nvGrpSpPr>
            <p:cNvPr id="16" name="Group 15"/>
            <p:cNvGrpSpPr/>
            <p:nvPr/>
          </p:nvGrpSpPr>
          <p:grpSpPr>
            <a:xfrm>
              <a:off x="1439591" y="3001590"/>
              <a:ext cx="1143713" cy="1322888"/>
              <a:chOff x="8612406" y="2598977"/>
              <a:chExt cx="1143713" cy="1322888"/>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612406" y="2598977"/>
                <a:ext cx="602736" cy="132288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2091" y="3136864"/>
                <a:ext cx="834028" cy="736544"/>
              </a:xfrm>
              <a:prstGeom prst="rect">
                <a:avLst/>
              </a:prstGeom>
            </p:spPr>
          </p:pic>
        </p:grpSp>
        <p:sp>
          <p:nvSpPr>
            <p:cNvPr id="20" name="TextBox 19"/>
            <p:cNvSpPr txBox="1"/>
            <p:nvPr/>
          </p:nvSpPr>
          <p:spPr>
            <a:xfrm>
              <a:off x="1145668" y="4366216"/>
              <a:ext cx="1019062" cy="369332"/>
            </a:xfrm>
            <a:prstGeom prst="rect">
              <a:avLst/>
            </a:prstGeom>
            <a:noFill/>
          </p:spPr>
          <p:txBody>
            <a:bodyPr wrap="none" rtlCol="0">
              <a:spAutoFit/>
            </a:bodyPr>
            <a:lstStyle/>
            <a:p>
              <a:r>
                <a:rPr lang="en-US" b="1" dirty="0" smtClean="0">
                  <a:solidFill>
                    <a:srgbClr val="34495E"/>
                  </a:solidFill>
                </a:rPr>
                <a:t>UNLOAD</a:t>
              </a:r>
              <a:endParaRPr lang="en-US" b="1" dirty="0">
                <a:solidFill>
                  <a:srgbClr val="34495E"/>
                </a:solidFill>
              </a:endParaRPr>
            </a:p>
          </p:txBody>
        </p:sp>
      </p:gr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4619" y="2410788"/>
            <a:ext cx="1512394" cy="1422058"/>
          </a:xfrm>
          <a:prstGeom prst="rect">
            <a:avLst/>
          </a:prstGeom>
        </p:spPr>
      </p:pic>
      <p:sp>
        <p:nvSpPr>
          <p:cNvPr id="27" name="TextBox 26"/>
          <p:cNvSpPr txBox="1"/>
          <p:nvPr/>
        </p:nvSpPr>
        <p:spPr>
          <a:xfrm>
            <a:off x="4434597" y="3844886"/>
            <a:ext cx="1720471" cy="646331"/>
          </a:xfrm>
          <a:prstGeom prst="rect">
            <a:avLst/>
          </a:prstGeom>
          <a:noFill/>
        </p:spPr>
        <p:txBody>
          <a:bodyPr wrap="none" rtlCol="0">
            <a:spAutoFit/>
          </a:bodyPr>
          <a:lstStyle/>
          <a:p>
            <a:pPr algn="ctr"/>
            <a:r>
              <a:rPr lang="en-US" b="1" dirty="0" smtClean="0">
                <a:solidFill>
                  <a:srgbClr val="34495E"/>
                </a:solidFill>
              </a:rPr>
              <a:t>RECEIVE</a:t>
            </a:r>
          </a:p>
          <a:p>
            <a:pPr algn="ctr"/>
            <a:r>
              <a:rPr lang="en-US" b="1" dirty="0" smtClean="0">
                <a:solidFill>
                  <a:srgbClr val="FF0000"/>
                </a:solidFill>
              </a:rPr>
              <a:t>“AT STATION”</a:t>
            </a:r>
            <a:endParaRPr lang="en-US" b="1" dirty="0">
              <a:solidFill>
                <a:srgbClr val="FF0000"/>
              </a:solidFill>
            </a:endParaRPr>
          </a:p>
        </p:txBody>
      </p:sp>
      <p:sp>
        <p:nvSpPr>
          <p:cNvPr id="28" name="Right Arrow 27"/>
          <p:cNvSpPr/>
          <p:nvPr/>
        </p:nvSpPr>
        <p:spPr>
          <a:xfrm>
            <a:off x="6322939" y="2953157"/>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5" name="TextBox 34"/>
          <p:cNvSpPr txBox="1"/>
          <p:nvPr/>
        </p:nvSpPr>
        <p:spPr>
          <a:xfrm>
            <a:off x="7497037" y="3859593"/>
            <a:ext cx="3217163" cy="646331"/>
          </a:xfrm>
          <a:prstGeom prst="rect">
            <a:avLst/>
          </a:prstGeom>
          <a:noFill/>
        </p:spPr>
        <p:txBody>
          <a:bodyPr wrap="none" rtlCol="0">
            <a:spAutoFit/>
          </a:bodyPr>
          <a:lstStyle/>
          <a:p>
            <a:pPr algn="ctr"/>
            <a:r>
              <a:rPr lang="en-US" b="1" dirty="0" smtClean="0">
                <a:solidFill>
                  <a:srgbClr val="34495E"/>
                </a:solidFill>
              </a:rPr>
              <a:t>SORTATION (SSP)</a:t>
            </a:r>
          </a:p>
          <a:p>
            <a:pPr algn="ctr"/>
            <a:r>
              <a:rPr lang="en-US" b="1" dirty="0" smtClean="0">
                <a:solidFill>
                  <a:srgbClr val="FF0000"/>
                </a:solidFill>
              </a:rPr>
              <a:t>“READY FOR DEPARTURE”</a:t>
            </a:r>
            <a:endParaRPr lang="en-US" b="1" dirty="0">
              <a:solidFill>
                <a:srgbClr val="FF0000"/>
              </a:solidFill>
            </a:endParaRPr>
          </a:p>
        </p:txBody>
      </p:sp>
      <p:sp>
        <p:nvSpPr>
          <p:cNvPr id="36" name="Right Arrow 35"/>
          <p:cNvSpPr/>
          <p:nvPr/>
        </p:nvSpPr>
        <p:spPr>
          <a:xfrm>
            <a:off x="11430668" y="2953157"/>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5695" y="2646014"/>
            <a:ext cx="1724025" cy="657225"/>
          </a:xfrm>
          <a:prstGeom prst="rect">
            <a:avLst/>
          </a:prstGeom>
        </p:spPr>
      </p:pic>
      <p:sp>
        <p:nvSpPr>
          <p:cNvPr id="47" name="TextBox 46"/>
          <p:cNvSpPr txBox="1"/>
          <p:nvPr/>
        </p:nvSpPr>
        <p:spPr>
          <a:xfrm>
            <a:off x="2160699" y="4891604"/>
            <a:ext cx="2806412" cy="1200329"/>
          </a:xfrm>
          <a:prstGeom prst="rect">
            <a:avLst/>
          </a:prstGeom>
          <a:noFill/>
        </p:spPr>
        <p:txBody>
          <a:bodyPr wrap="square" rtlCol="0">
            <a:spAutoFit/>
          </a:bodyPr>
          <a:lstStyle/>
          <a:p>
            <a:pPr algn="ctr"/>
            <a:r>
              <a:rPr lang="en-US" b="1" dirty="0" smtClean="0">
                <a:solidFill>
                  <a:srgbClr val="34495E"/>
                </a:solidFill>
              </a:rPr>
              <a:t>RUN ROUTE PLANNER AND ASSIGN ROUTES</a:t>
            </a:r>
          </a:p>
          <a:p>
            <a:pPr algn="ctr"/>
            <a:r>
              <a:rPr lang="en-US" b="1" dirty="0" smtClean="0">
                <a:solidFill>
                  <a:srgbClr val="FF0000"/>
                </a:solidFill>
              </a:rPr>
              <a:t>“AT STATION/READY FOR DEPARTURE”</a:t>
            </a:r>
            <a:endParaRPr lang="en-US" b="1" dirty="0">
              <a:solidFill>
                <a:srgbClr val="FF0000"/>
              </a:solidFill>
            </a:endParaRPr>
          </a:p>
        </p:txBody>
      </p:sp>
      <p:sp>
        <p:nvSpPr>
          <p:cNvPr id="49" name="Right Arrow 48"/>
          <p:cNvSpPr/>
          <p:nvPr/>
        </p:nvSpPr>
        <p:spPr>
          <a:xfrm>
            <a:off x="5204371" y="5191472"/>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50" name="Picture 49"/>
          <p:cNvPicPr>
            <a:picLocks noChangeAspect="1"/>
          </p:cNvPicPr>
          <p:nvPr/>
        </p:nvPicPr>
        <p:blipFill rotWithShape="1">
          <a:blip r:embed="rId11">
            <a:extLst>
              <a:ext uri="{28A0092B-C50C-407E-A947-70E740481C1C}">
                <a14:useLocalDpi xmlns:a14="http://schemas.microsoft.com/office/drawing/2010/main" val="0"/>
              </a:ext>
            </a:extLst>
          </a:blip>
          <a:srcRect b="31713"/>
          <a:stretch/>
        </p:blipFill>
        <p:spPr>
          <a:xfrm>
            <a:off x="6311013" y="5045476"/>
            <a:ext cx="2117635" cy="811983"/>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80331" y="5279368"/>
            <a:ext cx="568258" cy="645747"/>
          </a:xfrm>
          <a:prstGeom prst="rect">
            <a:avLst/>
          </a:prstGeom>
        </p:spPr>
      </p:pic>
      <p:pic>
        <p:nvPicPr>
          <p:cNvPr id="52" name="Picture 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90483" y="4848817"/>
            <a:ext cx="510742" cy="7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rotWithShape="1">
          <a:blip r:embed="rId14" cstate="print">
            <a:extLst>
              <a:ext uri="{28A0092B-C50C-407E-A947-70E740481C1C}">
                <a14:useLocalDpi xmlns:a14="http://schemas.microsoft.com/office/drawing/2010/main" val="0"/>
              </a:ext>
            </a:extLst>
          </a:blip>
          <a:srcRect t="56627" b="-1"/>
          <a:stretch/>
        </p:blipFill>
        <p:spPr>
          <a:xfrm>
            <a:off x="7068342" y="2319162"/>
            <a:ext cx="2276590" cy="1667319"/>
          </a:xfrm>
          <a:prstGeom prst="rect">
            <a:avLst/>
          </a:prstGeom>
        </p:spPr>
      </p:pic>
      <p:pic>
        <p:nvPicPr>
          <p:cNvPr id="41" name="Picture 40"/>
          <p:cNvPicPr>
            <a:picLocks noChangeAspect="1"/>
          </p:cNvPicPr>
          <p:nvPr/>
        </p:nvPicPr>
        <p:blipFill rotWithShape="1">
          <a:blip r:embed="rId15" cstate="print">
            <a:extLst>
              <a:ext uri="{28A0092B-C50C-407E-A947-70E740481C1C}">
                <a14:useLocalDpi xmlns:a14="http://schemas.microsoft.com/office/drawing/2010/main" val="0"/>
              </a:ext>
            </a:extLst>
          </a:blip>
          <a:srcRect t="19357" b="42953"/>
          <a:stretch/>
        </p:blipFill>
        <p:spPr>
          <a:xfrm>
            <a:off x="8961270" y="2445038"/>
            <a:ext cx="2079343" cy="1323283"/>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87179" y="5028787"/>
            <a:ext cx="662514" cy="480543"/>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86621" y="4479685"/>
            <a:ext cx="728706" cy="1599366"/>
          </a:xfrm>
          <a:prstGeom prst="rect">
            <a:avLst/>
          </a:prstGeom>
        </p:spPr>
      </p:pic>
      <p:sp>
        <p:nvSpPr>
          <p:cNvPr id="37" name="TextBox 36"/>
          <p:cNvSpPr txBox="1"/>
          <p:nvPr/>
        </p:nvSpPr>
        <p:spPr>
          <a:xfrm>
            <a:off x="9234456" y="5162538"/>
            <a:ext cx="2663935" cy="646331"/>
          </a:xfrm>
          <a:prstGeom prst="rect">
            <a:avLst/>
          </a:prstGeom>
          <a:noFill/>
        </p:spPr>
        <p:txBody>
          <a:bodyPr wrap="none" rtlCol="0">
            <a:spAutoFit/>
          </a:bodyPr>
          <a:lstStyle/>
          <a:p>
            <a:pPr algn="ctr"/>
            <a:r>
              <a:rPr lang="en-US" b="1" dirty="0" smtClean="0">
                <a:solidFill>
                  <a:srgbClr val="34495E"/>
                </a:solidFill>
              </a:rPr>
              <a:t>DAs DEPART</a:t>
            </a:r>
          </a:p>
          <a:p>
            <a:pPr algn="ctr"/>
            <a:r>
              <a:rPr lang="en-US" b="1" dirty="0" smtClean="0">
                <a:solidFill>
                  <a:srgbClr val="FF0000"/>
                </a:solidFill>
              </a:rPr>
              <a:t>“OUT FOR DELIVERY”</a:t>
            </a:r>
            <a:endParaRPr lang="en-US" b="1" dirty="0">
              <a:solidFill>
                <a:srgbClr val="FF0000"/>
              </a:solidFill>
            </a:endParaRPr>
          </a:p>
        </p:txBody>
      </p:sp>
    </p:spTree>
    <p:extLst>
      <p:ext uri="{BB962C8B-B14F-4D97-AF65-F5344CB8AC3E}">
        <p14:creationId xmlns:p14="http://schemas.microsoft.com/office/powerpoint/2010/main" val="206674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846541" y="440031"/>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Right Arrow 4"/>
          <p:cNvSpPr/>
          <p:nvPr/>
        </p:nvSpPr>
        <p:spPr>
          <a:xfrm rot="5400000">
            <a:off x="10395957" y="4907244"/>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7" name="TextBox 6"/>
          <p:cNvSpPr txBox="1"/>
          <p:nvPr/>
        </p:nvSpPr>
        <p:spPr>
          <a:xfrm>
            <a:off x="26779" y="405239"/>
            <a:ext cx="2844112" cy="584775"/>
          </a:xfrm>
          <a:prstGeom prst="rect">
            <a:avLst/>
          </a:prstGeom>
          <a:noFill/>
        </p:spPr>
        <p:txBody>
          <a:bodyPr wrap="none" rtlCol="0">
            <a:spAutoFit/>
          </a:bodyPr>
          <a:lstStyle/>
          <a:p>
            <a:pPr algn="ctr"/>
            <a:r>
              <a:rPr lang="en-US" sz="1600" b="1" dirty="0" smtClean="0">
                <a:solidFill>
                  <a:srgbClr val="34495E"/>
                </a:solidFill>
              </a:rPr>
              <a:t>MANIFESTED</a:t>
            </a:r>
            <a:endParaRPr lang="en-US" sz="1600" b="1" dirty="0" smtClean="0">
              <a:solidFill>
                <a:srgbClr val="FF0000"/>
              </a:solidFill>
            </a:endParaRPr>
          </a:p>
          <a:p>
            <a:pPr algn="ctr"/>
            <a:r>
              <a:rPr lang="en-US" sz="1600" b="1" dirty="0" smtClean="0">
                <a:solidFill>
                  <a:srgbClr val="FF0000"/>
                </a:solidFill>
              </a:rPr>
              <a:t>“BETWEEN FC &amp; STATION”</a:t>
            </a:r>
            <a:endParaRPr lang="en-US" sz="1600" b="1" dirty="0">
              <a:solidFill>
                <a:srgbClr val="FF0000"/>
              </a:solidFill>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399" y="990014"/>
            <a:ext cx="1196234" cy="1124782"/>
          </a:xfrm>
          <a:prstGeom prst="rect">
            <a:avLst/>
          </a:prstGeom>
        </p:spPr>
      </p:pic>
      <p:sp>
        <p:nvSpPr>
          <p:cNvPr id="27" name="TextBox 26"/>
          <p:cNvSpPr txBox="1"/>
          <p:nvPr/>
        </p:nvSpPr>
        <p:spPr>
          <a:xfrm>
            <a:off x="3194098" y="374461"/>
            <a:ext cx="1720471" cy="646331"/>
          </a:xfrm>
          <a:prstGeom prst="rect">
            <a:avLst/>
          </a:prstGeom>
          <a:noFill/>
        </p:spPr>
        <p:txBody>
          <a:bodyPr wrap="none" rtlCol="0">
            <a:spAutoFit/>
          </a:bodyPr>
          <a:lstStyle/>
          <a:p>
            <a:pPr algn="ctr"/>
            <a:r>
              <a:rPr lang="en-US" b="1" dirty="0" smtClean="0">
                <a:solidFill>
                  <a:srgbClr val="34495E"/>
                </a:solidFill>
              </a:rPr>
              <a:t>RECEIVE</a:t>
            </a:r>
          </a:p>
          <a:p>
            <a:pPr algn="ctr"/>
            <a:r>
              <a:rPr lang="en-US" b="1" dirty="0" smtClean="0">
                <a:solidFill>
                  <a:srgbClr val="FF0000"/>
                </a:solidFill>
              </a:rPr>
              <a:t>“AT STATION”</a:t>
            </a:r>
            <a:endParaRPr lang="en-US" b="1" dirty="0">
              <a:solidFill>
                <a:srgbClr val="FF0000"/>
              </a:solidFill>
            </a:endParaRPr>
          </a:p>
        </p:txBody>
      </p:sp>
      <p:sp>
        <p:nvSpPr>
          <p:cNvPr id="47" name="TextBox 46"/>
          <p:cNvSpPr txBox="1"/>
          <p:nvPr/>
        </p:nvSpPr>
        <p:spPr>
          <a:xfrm>
            <a:off x="8840585" y="374461"/>
            <a:ext cx="2633541" cy="646331"/>
          </a:xfrm>
          <a:prstGeom prst="rect">
            <a:avLst/>
          </a:prstGeom>
          <a:noFill/>
        </p:spPr>
        <p:txBody>
          <a:bodyPr wrap="none" rtlCol="0">
            <a:spAutoFit/>
          </a:bodyPr>
          <a:lstStyle/>
          <a:p>
            <a:pPr algn="ctr"/>
            <a:r>
              <a:rPr lang="en-US" b="1" dirty="0" smtClean="0">
                <a:solidFill>
                  <a:srgbClr val="34495E"/>
                </a:solidFill>
              </a:rPr>
              <a:t>DEPART</a:t>
            </a:r>
          </a:p>
          <a:p>
            <a:pPr algn="ctr"/>
            <a:r>
              <a:rPr lang="en-US" b="1" dirty="0" smtClean="0">
                <a:solidFill>
                  <a:srgbClr val="FF0000"/>
                </a:solidFill>
              </a:rPr>
              <a:t>“OUT FOR DELIVERY”</a:t>
            </a:r>
            <a:endParaRPr lang="en-US" b="1" dirty="0">
              <a:solidFill>
                <a:srgbClr val="FF0000"/>
              </a:solidFill>
            </a:endParaRPr>
          </a:p>
        </p:txBody>
      </p:sp>
      <p:grpSp>
        <p:nvGrpSpPr>
          <p:cNvPr id="22" name="Group 21"/>
          <p:cNvGrpSpPr/>
          <p:nvPr/>
        </p:nvGrpSpPr>
        <p:grpSpPr>
          <a:xfrm>
            <a:off x="2929252" y="2478463"/>
            <a:ext cx="2987767" cy="989593"/>
            <a:chOff x="5890610" y="2789362"/>
            <a:chExt cx="2987767" cy="989593"/>
          </a:xfrm>
        </p:grpSpPr>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b="31713"/>
            <a:stretch/>
          </p:blipFill>
          <p:spPr>
            <a:xfrm>
              <a:off x="6760742" y="2966972"/>
              <a:ext cx="2117635" cy="811983"/>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610" y="3085248"/>
              <a:ext cx="568258" cy="645747"/>
            </a:xfrm>
            <a:prstGeom prst="rect">
              <a:avLst/>
            </a:prstGeom>
          </p:spPr>
        </p:pic>
        <p:pic>
          <p:nvPicPr>
            <p:cNvPr id="52"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2939" y="2789362"/>
              <a:ext cx="510742" cy="7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p:cNvGrpSpPr/>
          <p:nvPr/>
        </p:nvGrpSpPr>
        <p:grpSpPr>
          <a:xfrm>
            <a:off x="9841559" y="955221"/>
            <a:ext cx="744501" cy="1159575"/>
            <a:chOff x="8580331" y="1497564"/>
            <a:chExt cx="1026867" cy="1599366"/>
          </a:xfrm>
        </p:grpSpPr>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4684" y="2015347"/>
              <a:ext cx="662514" cy="480543"/>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80331" y="1497564"/>
              <a:ext cx="728706" cy="1599366"/>
            </a:xfrm>
            <a:prstGeom prst="rect">
              <a:avLst/>
            </a:prstGeom>
          </p:spPr>
        </p:pic>
      </p:gr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9099" y="1061690"/>
            <a:ext cx="2292535" cy="896329"/>
          </a:xfrm>
          <a:prstGeom prst="rect">
            <a:avLst/>
          </a:prstGeom>
        </p:spPr>
      </p:pic>
      <p:sp>
        <p:nvSpPr>
          <p:cNvPr id="43" name="TextBox 42"/>
          <p:cNvSpPr txBox="1"/>
          <p:nvPr/>
        </p:nvSpPr>
        <p:spPr>
          <a:xfrm>
            <a:off x="33695" y="3618211"/>
            <a:ext cx="1615379" cy="338554"/>
          </a:xfrm>
          <a:prstGeom prst="rect">
            <a:avLst/>
          </a:prstGeom>
          <a:noFill/>
        </p:spPr>
        <p:txBody>
          <a:bodyPr wrap="none" rtlCol="0">
            <a:spAutoFit/>
          </a:bodyPr>
          <a:lstStyle/>
          <a:p>
            <a:pPr algn="ctr"/>
            <a:r>
              <a:rPr lang="en-US" sz="1600" b="1" dirty="0" smtClean="0">
                <a:solidFill>
                  <a:srgbClr val="FF0000"/>
                </a:solidFill>
              </a:rPr>
              <a:t>“ATTEMPTED”</a:t>
            </a:r>
            <a:endParaRPr lang="en-US" sz="1600" b="1" dirty="0">
              <a:solidFill>
                <a:srgbClr val="FF0000"/>
              </a:solidFill>
            </a:endParaRPr>
          </a:p>
        </p:txBody>
      </p:sp>
      <p:sp>
        <p:nvSpPr>
          <p:cNvPr id="44" name="TextBox 43"/>
          <p:cNvSpPr txBox="1"/>
          <p:nvPr/>
        </p:nvSpPr>
        <p:spPr>
          <a:xfrm>
            <a:off x="451031" y="4118570"/>
            <a:ext cx="780983" cy="338554"/>
          </a:xfrm>
          <a:prstGeom prst="rect">
            <a:avLst/>
          </a:prstGeom>
          <a:noFill/>
        </p:spPr>
        <p:txBody>
          <a:bodyPr wrap="none" rtlCol="0">
            <a:spAutoFit/>
          </a:bodyPr>
          <a:lstStyle/>
          <a:p>
            <a:pPr algn="ctr"/>
            <a:r>
              <a:rPr lang="en-US" sz="1600" b="1" dirty="0" smtClean="0">
                <a:solidFill>
                  <a:schemeClr val="bg1"/>
                </a:solidFill>
              </a:rPr>
              <a:t>“NSL”</a:t>
            </a:r>
            <a:endParaRPr lang="en-US" sz="1600" b="1" dirty="0">
              <a:solidFill>
                <a:schemeClr val="bg1"/>
              </a:solidFill>
            </a:endParaRPr>
          </a:p>
        </p:txBody>
      </p:sp>
      <p:sp>
        <p:nvSpPr>
          <p:cNvPr id="45" name="TextBox 44"/>
          <p:cNvSpPr txBox="1"/>
          <p:nvPr/>
        </p:nvSpPr>
        <p:spPr>
          <a:xfrm>
            <a:off x="455039" y="4586216"/>
            <a:ext cx="772969" cy="338554"/>
          </a:xfrm>
          <a:prstGeom prst="rect">
            <a:avLst/>
          </a:prstGeom>
          <a:noFill/>
        </p:spPr>
        <p:txBody>
          <a:bodyPr wrap="none" rtlCol="0">
            <a:spAutoFit/>
          </a:bodyPr>
          <a:lstStyle/>
          <a:p>
            <a:pPr algn="ctr"/>
            <a:r>
              <a:rPr lang="en-US" sz="1600" b="1" dirty="0" smtClean="0">
                <a:solidFill>
                  <a:schemeClr val="bg1"/>
                </a:solidFill>
              </a:rPr>
              <a:t>“UTL”</a:t>
            </a:r>
            <a:endParaRPr lang="en-US" sz="1600" b="1" dirty="0">
              <a:solidFill>
                <a:schemeClr val="bg1"/>
              </a:solidFill>
            </a:endParaRPr>
          </a:p>
        </p:txBody>
      </p:sp>
      <p:sp>
        <p:nvSpPr>
          <p:cNvPr id="48" name="TextBox 47"/>
          <p:cNvSpPr txBox="1"/>
          <p:nvPr/>
        </p:nvSpPr>
        <p:spPr>
          <a:xfrm>
            <a:off x="453020" y="5053862"/>
            <a:ext cx="777008" cy="338554"/>
          </a:xfrm>
          <a:prstGeom prst="rect">
            <a:avLst/>
          </a:prstGeom>
          <a:noFill/>
        </p:spPr>
        <p:txBody>
          <a:bodyPr wrap="none" rtlCol="0">
            <a:spAutoFit/>
          </a:bodyPr>
          <a:lstStyle/>
          <a:p>
            <a:pPr algn="ctr"/>
            <a:r>
              <a:rPr lang="en-US" sz="1600" b="1" dirty="0" smtClean="0">
                <a:solidFill>
                  <a:schemeClr val="bg1"/>
                </a:solidFill>
              </a:rPr>
              <a:t>“UTA”</a:t>
            </a:r>
            <a:endParaRPr lang="en-US" sz="1600" b="1" dirty="0">
              <a:solidFill>
                <a:schemeClr val="bg1"/>
              </a:solidFill>
            </a:endParaRPr>
          </a:p>
        </p:txBody>
      </p:sp>
      <p:sp>
        <p:nvSpPr>
          <p:cNvPr id="54" name="TextBox 53"/>
          <p:cNvSpPr txBox="1"/>
          <p:nvPr/>
        </p:nvSpPr>
        <p:spPr>
          <a:xfrm>
            <a:off x="506334" y="5523483"/>
            <a:ext cx="670376" cy="338554"/>
          </a:xfrm>
          <a:prstGeom prst="rect">
            <a:avLst/>
          </a:prstGeom>
          <a:noFill/>
        </p:spPr>
        <p:txBody>
          <a:bodyPr wrap="none" rtlCol="0">
            <a:spAutoFit/>
          </a:bodyPr>
          <a:lstStyle/>
          <a:p>
            <a:pPr algn="ctr"/>
            <a:r>
              <a:rPr lang="en-US" sz="1600" b="1" dirty="0" smtClean="0">
                <a:solidFill>
                  <a:schemeClr val="bg1"/>
                </a:solidFill>
              </a:rPr>
              <a:t>“BC”</a:t>
            </a:r>
            <a:endParaRPr lang="en-US" sz="1600" b="1" dirty="0">
              <a:solidFill>
                <a:schemeClr val="bg1"/>
              </a:solidFill>
            </a:endParaRPr>
          </a:p>
        </p:txBody>
      </p:sp>
      <p:sp>
        <p:nvSpPr>
          <p:cNvPr id="56" name="TextBox 55"/>
          <p:cNvSpPr txBox="1"/>
          <p:nvPr/>
        </p:nvSpPr>
        <p:spPr>
          <a:xfrm>
            <a:off x="3347884" y="4266827"/>
            <a:ext cx="1505604" cy="1323439"/>
          </a:xfrm>
          <a:prstGeom prst="rect">
            <a:avLst/>
          </a:prstGeom>
          <a:noFill/>
        </p:spPr>
        <p:txBody>
          <a:bodyPr wrap="none" rtlCol="0">
            <a:spAutoFit/>
          </a:bodyPr>
          <a:lstStyle/>
          <a:p>
            <a:pPr algn="ctr"/>
            <a:r>
              <a:rPr lang="en-US" sz="1600" b="1" dirty="0" smtClean="0">
                <a:solidFill>
                  <a:srgbClr val="FF0000"/>
                </a:solidFill>
              </a:rPr>
              <a:t>HOLD FOR </a:t>
            </a:r>
          </a:p>
          <a:p>
            <a:pPr algn="ctr"/>
            <a:r>
              <a:rPr lang="en-US" sz="1600" b="1" dirty="0" smtClean="0">
                <a:solidFill>
                  <a:srgbClr val="FF0000"/>
                </a:solidFill>
              </a:rPr>
              <a:t>REDELIVERY</a:t>
            </a:r>
          </a:p>
          <a:p>
            <a:pPr algn="ctr"/>
            <a:endParaRPr lang="en-US" sz="1600" b="1" dirty="0">
              <a:solidFill>
                <a:srgbClr val="FF0000"/>
              </a:solidFill>
            </a:endParaRPr>
          </a:p>
          <a:p>
            <a:pPr algn="ctr"/>
            <a:r>
              <a:rPr lang="en-US" sz="1600" b="1" dirty="0" smtClean="0">
                <a:solidFill>
                  <a:srgbClr val="FF0000"/>
                </a:solidFill>
              </a:rPr>
              <a:t>DELAYED AT </a:t>
            </a:r>
          </a:p>
          <a:p>
            <a:pPr algn="ctr"/>
            <a:r>
              <a:rPr lang="en-US" sz="1600" b="1" dirty="0" smtClean="0">
                <a:solidFill>
                  <a:srgbClr val="FF0000"/>
                </a:solidFill>
              </a:rPr>
              <a:t>STATION</a:t>
            </a:r>
            <a:endParaRPr lang="en-US" sz="1600" b="1" dirty="0">
              <a:solidFill>
                <a:srgbClr val="FF0000"/>
              </a:solidFill>
            </a:endParaRPr>
          </a:p>
        </p:txBody>
      </p:sp>
      <p:sp>
        <p:nvSpPr>
          <p:cNvPr id="57" name="TextBox 56"/>
          <p:cNvSpPr txBox="1"/>
          <p:nvPr/>
        </p:nvSpPr>
        <p:spPr>
          <a:xfrm>
            <a:off x="9828018" y="4262045"/>
            <a:ext cx="1534394" cy="584775"/>
          </a:xfrm>
          <a:prstGeom prst="rect">
            <a:avLst/>
          </a:prstGeom>
          <a:noFill/>
        </p:spPr>
        <p:txBody>
          <a:bodyPr wrap="none" rtlCol="0">
            <a:spAutoFit/>
          </a:bodyPr>
          <a:lstStyle/>
          <a:p>
            <a:pPr algn="ctr"/>
            <a:r>
              <a:rPr lang="en-US" sz="1600" b="1" dirty="0" smtClean="0">
                <a:solidFill>
                  <a:srgbClr val="FF0000"/>
                </a:solidFill>
              </a:rPr>
              <a:t>“READY FOR </a:t>
            </a:r>
          </a:p>
          <a:p>
            <a:pPr algn="ctr"/>
            <a:r>
              <a:rPr lang="en-US" sz="1600" b="1" dirty="0" smtClean="0">
                <a:solidFill>
                  <a:srgbClr val="FF0000"/>
                </a:solidFill>
              </a:rPr>
              <a:t>FC RETURN”</a:t>
            </a:r>
            <a:endParaRPr lang="en-US" sz="1600" b="1" dirty="0">
              <a:solidFill>
                <a:srgbClr val="FF0000"/>
              </a:solidFill>
            </a:endParaRPr>
          </a:p>
        </p:txBody>
      </p:sp>
      <p:sp>
        <p:nvSpPr>
          <p:cNvPr id="58" name="TextBox 57"/>
          <p:cNvSpPr txBox="1"/>
          <p:nvPr/>
        </p:nvSpPr>
        <p:spPr>
          <a:xfrm>
            <a:off x="2019266" y="4048232"/>
            <a:ext cx="586506" cy="338554"/>
          </a:xfrm>
          <a:prstGeom prst="rect">
            <a:avLst/>
          </a:prstGeom>
          <a:noFill/>
          <a:ln w="28575">
            <a:solidFill>
              <a:schemeClr val="bg2"/>
            </a:solidFill>
          </a:ln>
        </p:spPr>
        <p:txBody>
          <a:bodyPr wrap="none" rtlCol="0">
            <a:spAutoFit/>
          </a:bodyPr>
          <a:lstStyle/>
          <a:p>
            <a:pPr algn="ctr"/>
            <a:r>
              <a:rPr lang="en-US" sz="1600" b="1" dirty="0" smtClean="0">
                <a:solidFill>
                  <a:schemeClr val="accent2"/>
                </a:solidFill>
              </a:rPr>
              <a:t>RTS</a:t>
            </a:r>
            <a:endParaRPr lang="en-US" sz="1600" b="1" dirty="0">
              <a:solidFill>
                <a:schemeClr val="accent2"/>
              </a:solidFill>
            </a:endParaRPr>
          </a:p>
        </p:txBody>
      </p:sp>
      <p:sp>
        <p:nvSpPr>
          <p:cNvPr id="59" name="TextBox 58"/>
          <p:cNvSpPr txBox="1"/>
          <p:nvPr/>
        </p:nvSpPr>
        <p:spPr>
          <a:xfrm>
            <a:off x="8148485" y="4123417"/>
            <a:ext cx="586506" cy="338554"/>
          </a:xfrm>
          <a:prstGeom prst="rect">
            <a:avLst/>
          </a:prstGeom>
          <a:noFill/>
          <a:ln w="28575">
            <a:solidFill>
              <a:schemeClr val="bg2"/>
            </a:solidFill>
          </a:ln>
        </p:spPr>
        <p:txBody>
          <a:bodyPr wrap="none" rtlCol="0">
            <a:spAutoFit/>
          </a:bodyPr>
          <a:lstStyle/>
          <a:p>
            <a:pPr algn="ctr"/>
            <a:r>
              <a:rPr lang="en-US" sz="1600" b="1" dirty="0" smtClean="0">
                <a:solidFill>
                  <a:schemeClr val="accent2"/>
                </a:solidFill>
              </a:rPr>
              <a:t>RTS</a:t>
            </a:r>
            <a:endParaRPr lang="en-US" sz="1600" b="1" dirty="0">
              <a:solidFill>
                <a:schemeClr val="accent2"/>
              </a:solidFill>
            </a:endParaRPr>
          </a:p>
        </p:txBody>
      </p:sp>
      <p:sp>
        <p:nvSpPr>
          <p:cNvPr id="60" name="TextBox 59"/>
          <p:cNvSpPr txBox="1"/>
          <p:nvPr/>
        </p:nvSpPr>
        <p:spPr>
          <a:xfrm>
            <a:off x="6561795" y="5001616"/>
            <a:ext cx="787395" cy="338554"/>
          </a:xfrm>
          <a:prstGeom prst="rect">
            <a:avLst/>
          </a:prstGeom>
          <a:noFill/>
        </p:spPr>
        <p:txBody>
          <a:bodyPr wrap="none" rtlCol="0">
            <a:spAutoFit/>
          </a:bodyPr>
          <a:lstStyle/>
          <a:p>
            <a:pPr algn="ctr"/>
            <a:r>
              <a:rPr lang="en-US" sz="1600" b="1" dirty="0" smtClean="0">
                <a:solidFill>
                  <a:schemeClr val="bg1"/>
                </a:solidFill>
              </a:rPr>
              <a:t>“RJD”</a:t>
            </a:r>
            <a:endParaRPr lang="en-US" sz="1600" b="1" dirty="0">
              <a:solidFill>
                <a:schemeClr val="bg1"/>
              </a:solidFill>
            </a:endParaRPr>
          </a:p>
        </p:txBody>
      </p:sp>
      <p:sp>
        <p:nvSpPr>
          <p:cNvPr id="61" name="TextBox 60"/>
          <p:cNvSpPr txBox="1"/>
          <p:nvPr/>
        </p:nvSpPr>
        <p:spPr>
          <a:xfrm>
            <a:off x="6521721" y="4578841"/>
            <a:ext cx="867545" cy="338554"/>
          </a:xfrm>
          <a:prstGeom prst="rect">
            <a:avLst/>
          </a:prstGeom>
          <a:noFill/>
        </p:spPr>
        <p:txBody>
          <a:bodyPr wrap="none" rtlCol="0">
            <a:spAutoFit/>
          </a:bodyPr>
          <a:lstStyle/>
          <a:p>
            <a:pPr algn="ctr"/>
            <a:r>
              <a:rPr lang="en-US" sz="1600" b="1" dirty="0" smtClean="0">
                <a:solidFill>
                  <a:schemeClr val="bg1"/>
                </a:solidFill>
              </a:rPr>
              <a:t>“DMG”</a:t>
            </a:r>
            <a:endParaRPr lang="en-US" sz="1600" b="1" dirty="0">
              <a:solidFill>
                <a:schemeClr val="bg1"/>
              </a:solidFill>
            </a:endParaRPr>
          </a:p>
        </p:txBody>
      </p:sp>
      <p:sp>
        <p:nvSpPr>
          <p:cNvPr id="62" name="TextBox 61"/>
          <p:cNvSpPr txBox="1"/>
          <p:nvPr/>
        </p:nvSpPr>
        <p:spPr>
          <a:xfrm>
            <a:off x="9662748" y="5492435"/>
            <a:ext cx="1864934" cy="338554"/>
          </a:xfrm>
          <a:prstGeom prst="rect">
            <a:avLst/>
          </a:prstGeom>
          <a:noFill/>
        </p:spPr>
        <p:txBody>
          <a:bodyPr wrap="none" rtlCol="0">
            <a:spAutoFit/>
          </a:bodyPr>
          <a:lstStyle/>
          <a:p>
            <a:pPr algn="ctr"/>
            <a:r>
              <a:rPr lang="en-US" sz="1600" b="1" dirty="0" smtClean="0">
                <a:solidFill>
                  <a:srgbClr val="FF0000"/>
                </a:solidFill>
              </a:rPr>
              <a:t>“DEPART TO FC”</a:t>
            </a:r>
            <a:endParaRPr lang="en-US" sz="1600" b="1" dirty="0">
              <a:solidFill>
                <a:srgbClr val="FF0000"/>
              </a:solidFill>
            </a:endParaRPr>
          </a:p>
        </p:txBody>
      </p:sp>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568" y="4437170"/>
            <a:ext cx="961583" cy="1092707"/>
          </a:xfrm>
          <a:prstGeom prst="rect">
            <a:avLst/>
          </a:prstGeom>
        </p:spPr>
      </p:pic>
      <p:sp>
        <p:nvSpPr>
          <p:cNvPr id="64" name="Right Arrow 63"/>
          <p:cNvSpPr/>
          <p:nvPr/>
        </p:nvSpPr>
        <p:spPr>
          <a:xfrm>
            <a:off x="1377448" y="4664876"/>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5" name="Right Arrow 64"/>
          <p:cNvSpPr/>
          <p:nvPr/>
        </p:nvSpPr>
        <p:spPr>
          <a:xfrm>
            <a:off x="2890548" y="4664876"/>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7" name="Right Arrow 66"/>
          <p:cNvSpPr/>
          <p:nvPr/>
        </p:nvSpPr>
        <p:spPr>
          <a:xfrm>
            <a:off x="7439541" y="4773565"/>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0946" y="4531972"/>
            <a:ext cx="961583" cy="1092707"/>
          </a:xfrm>
          <a:prstGeom prst="rect">
            <a:avLst/>
          </a:prstGeom>
        </p:spPr>
      </p:pic>
      <p:sp>
        <p:nvSpPr>
          <p:cNvPr id="34" name="Right Arrow 33"/>
          <p:cNvSpPr/>
          <p:nvPr/>
        </p:nvSpPr>
        <p:spPr>
          <a:xfrm>
            <a:off x="9125575" y="4787518"/>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5" name="Right Arrow 34"/>
          <p:cNvSpPr/>
          <p:nvPr/>
        </p:nvSpPr>
        <p:spPr>
          <a:xfrm>
            <a:off x="6163280" y="2749115"/>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6" name="TextBox 35"/>
          <p:cNvSpPr txBox="1"/>
          <p:nvPr/>
        </p:nvSpPr>
        <p:spPr>
          <a:xfrm>
            <a:off x="6697180" y="2837433"/>
            <a:ext cx="1537601" cy="338554"/>
          </a:xfrm>
          <a:prstGeom prst="rect">
            <a:avLst/>
          </a:prstGeom>
          <a:noFill/>
        </p:spPr>
        <p:txBody>
          <a:bodyPr wrap="none" rtlCol="0">
            <a:spAutoFit/>
          </a:bodyPr>
          <a:lstStyle/>
          <a:p>
            <a:pPr algn="ctr"/>
            <a:r>
              <a:rPr lang="en-US" sz="1600" b="1" dirty="0" smtClean="0">
                <a:solidFill>
                  <a:srgbClr val="FF0000"/>
                </a:solidFill>
              </a:rPr>
              <a:t>“DELIVERED”</a:t>
            </a:r>
            <a:endParaRPr lang="en-US" sz="1600" b="1" dirty="0">
              <a:solidFill>
                <a:srgbClr val="FF0000"/>
              </a:solidFill>
            </a:endParaRPr>
          </a:p>
        </p:txBody>
      </p:sp>
      <p:sp>
        <p:nvSpPr>
          <p:cNvPr id="38" name="TextBox 37"/>
          <p:cNvSpPr txBox="1"/>
          <p:nvPr/>
        </p:nvSpPr>
        <p:spPr>
          <a:xfrm>
            <a:off x="8551648" y="2428167"/>
            <a:ext cx="1758816" cy="338554"/>
          </a:xfrm>
          <a:prstGeom prst="rect">
            <a:avLst/>
          </a:prstGeom>
          <a:noFill/>
        </p:spPr>
        <p:txBody>
          <a:bodyPr wrap="none" rtlCol="0">
            <a:spAutoFit/>
          </a:bodyPr>
          <a:lstStyle/>
          <a:p>
            <a:pPr algn="ctr"/>
            <a:r>
              <a:rPr lang="en-US" sz="1600" b="1" dirty="0" smtClean="0">
                <a:solidFill>
                  <a:schemeClr val="bg1"/>
                </a:solidFill>
              </a:rPr>
              <a:t>“FRONT DOOR”</a:t>
            </a:r>
            <a:endParaRPr lang="en-US" sz="1600" b="1" dirty="0">
              <a:solidFill>
                <a:schemeClr val="bg1"/>
              </a:solidFill>
            </a:endParaRPr>
          </a:p>
        </p:txBody>
      </p:sp>
      <p:sp>
        <p:nvSpPr>
          <p:cNvPr id="39" name="TextBox 38"/>
          <p:cNvSpPr txBox="1"/>
          <p:nvPr/>
        </p:nvSpPr>
        <p:spPr>
          <a:xfrm>
            <a:off x="8612562" y="2726343"/>
            <a:ext cx="1636988" cy="338554"/>
          </a:xfrm>
          <a:prstGeom prst="rect">
            <a:avLst/>
          </a:prstGeom>
          <a:noFill/>
        </p:spPr>
        <p:txBody>
          <a:bodyPr wrap="none" rtlCol="0">
            <a:spAutoFit/>
          </a:bodyPr>
          <a:lstStyle/>
          <a:p>
            <a:pPr algn="ctr"/>
            <a:r>
              <a:rPr lang="en-US" sz="1600" b="1" dirty="0" smtClean="0">
                <a:solidFill>
                  <a:schemeClr val="bg1"/>
                </a:solidFill>
              </a:rPr>
              <a:t>“BACK DOOR”</a:t>
            </a:r>
            <a:endParaRPr lang="en-US" sz="1600" b="1" dirty="0">
              <a:solidFill>
                <a:schemeClr val="bg1"/>
              </a:solidFill>
            </a:endParaRPr>
          </a:p>
        </p:txBody>
      </p:sp>
      <p:sp>
        <p:nvSpPr>
          <p:cNvPr id="40" name="TextBox 39"/>
          <p:cNvSpPr txBox="1"/>
          <p:nvPr/>
        </p:nvSpPr>
        <p:spPr>
          <a:xfrm>
            <a:off x="8649433" y="3024519"/>
            <a:ext cx="1563248" cy="338554"/>
          </a:xfrm>
          <a:prstGeom prst="rect">
            <a:avLst/>
          </a:prstGeom>
          <a:noFill/>
        </p:spPr>
        <p:txBody>
          <a:bodyPr wrap="none" rtlCol="0">
            <a:spAutoFit/>
          </a:bodyPr>
          <a:lstStyle/>
          <a:p>
            <a:pPr algn="ctr"/>
            <a:r>
              <a:rPr lang="en-US" sz="1600" b="1" dirty="0" smtClean="0">
                <a:solidFill>
                  <a:schemeClr val="bg1"/>
                </a:solidFill>
              </a:rPr>
              <a:t>“CUSTOMER”</a:t>
            </a:r>
            <a:endParaRPr lang="en-US" sz="1600" b="1" dirty="0">
              <a:solidFill>
                <a:schemeClr val="bg1"/>
              </a:solidFill>
            </a:endParaRPr>
          </a:p>
        </p:txBody>
      </p:sp>
      <p:sp>
        <p:nvSpPr>
          <p:cNvPr id="41" name="TextBox 40"/>
          <p:cNvSpPr txBox="1"/>
          <p:nvPr/>
        </p:nvSpPr>
        <p:spPr>
          <a:xfrm>
            <a:off x="8484323" y="3322696"/>
            <a:ext cx="1893467" cy="338554"/>
          </a:xfrm>
          <a:prstGeom prst="rect">
            <a:avLst/>
          </a:prstGeom>
          <a:noFill/>
        </p:spPr>
        <p:txBody>
          <a:bodyPr wrap="none" rtlCol="0">
            <a:spAutoFit/>
          </a:bodyPr>
          <a:lstStyle/>
          <a:p>
            <a:pPr algn="ctr"/>
            <a:r>
              <a:rPr lang="en-US" sz="1600" b="1" dirty="0" smtClean="0">
                <a:solidFill>
                  <a:schemeClr val="bg1"/>
                </a:solidFill>
              </a:rPr>
              <a:t>“RECEPTIONIST”</a:t>
            </a:r>
            <a:endParaRPr lang="en-US" sz="1600" b="1" dirty="0">
              <a:solidFill>
                <a:schemeClr val="bg1"/>
              </a:solidFill>
            </a:endParaRPr>
          </a:p>
        </p:txBody>
      </p:sp>
      <p:sp>
        <p:nvSpPr>
          <p:cNvPr id="49" name="TextBox 48"/>
          <p:cNvSpPr txBox="1"/>
          <p:nvPr/>
        </p:nvSpPr>
        <p:spPr>
          <a:xfrm>
            <a:off x="5981845" y="3838921"/>
            <a:ext cx="2097049" cy="338554"/>
          </a:xfrm>
          <a:prstGeom prst="rect">
            <a:avLst/>
          </a:prstGeom>
          <a:noFill/>
        </p:spPr>
        <p:txBody>
          <a:bodyPr wrap="none" rtlCol="0">
            <a:spAutoFit/>
          </a:bodyPr>
          <a:lstStyle/>
          <a:p>
            <a:pPr algn="ctr"/>
            <a:r>
              <a:rPr lang="en-US" sz="1600" b="1" dirty="0" smtClean="0">
                <a:solidFill>
                  <a:srgbClr val="FF0000"/>
                </a:solidFill>
              </a:rPr>
              <a:t>“UNDELIVERABLE”</a:t>
            </a:r>
            <a:endParaRPr lang="en-US" sz="1600" b="1" dirty="0">
              <a:solidFill>
                <a:srgbClr val="FF0000"/>
              </a:solidFill>
            </a:endParaRPr>
          </a:p>
        </p:txBody>
      </p:sp>
      <p:sp>
        <p:nvSpPr>
          <p:cNvPr id="53" name="TextBox 52"/>
          <p:cNvSpPr txBox="1"/>
          <p:nvPr/>
        </p:nvSpPr>
        <p:spPr>
          <a:xfrm>
            <a:off x="5267160" y="367938"/>
            <a:ext cx="3217163" cy="646331"/>
          </a:xfrm>
          <a:prstGeom prst="rect">
            <a:avLst/>
          </a:prstGeom>
          <a:noFill/>
        </p:spPr>
        <p:txBody>
          <a:bodyPr wrap="none" rtlCol="0">
            <a:spAutoFit/>
          </a:bodyPr>
          <a:lstStyle/>
          <a:p>
            <a:pPr algn="ctr"/>
            <a:r>
              <a:rPr lang="en-US" b="1" dirty="0" smtClean="0">
                <a:solidFill>
                  <a:srgbClr val="34495E"/>
                </a:solidFill>
              </a:rPr>
              <a:t>SORTATION (SSP)</a:t>
            </a:r>
          </a:p>
          <a:p>
            <a:pPr algn="ctr"/>
            <a:r>
              <a:rPr lang="en-US" b="1" dirty="0" smtClean="0">
                <a:solidFill>
                  <a:srgbClr val="FF0000"/>
                </a:solidFill>
              </a:rPr>
              <a:t>“READY FOR DEPARTURE”</a:t>
            </a:r>
            <a:endParaRPr lang="en-US" b="1" dirty="0">
              <a:solidFill>
                <a:srgbClr val="FF0000"/>
              </a:solidFill>
            </a:endParaRPr>
          </a:p>
        </p:txBody>
      </p:sp>
      <p:pic>
        <p:nvPicPr>
          <p:cNvPr id="55" name="Picture 54"/>
          <p:cNvPicPr>
            <a:picLocks noChangeAspect="1"/>
          </p:cNvPicPr>
          <p:nvPr/>
        </p:nvPicPr>
        <p:blipFill rotWithShape="1">
          <a:blip r:embed="rId10" cstate="print">
            <a:extLst>
              <a:ext uri="{28A0092B-C50C-407E-A947-70E740481C1C}">
                <a14:useLocalDpi xmlns:a14="http://schemas.microsoft.com/office/drawing/2010/main" val="0"/>
              </a:ext>
            </a:extLst>
          </a:blip>
          <a:srcRect t="19357" b="42953"/>
          <a:stretch/>
        </p:blipFill>
        <p:spPr>
          <a:xfrm>
            <a:off x="6082999" y="1046840"/>
            <a:ext cx="2079343" cy="1323283"/>
          </a:xfrm>
          <a:prstGeom prst="rect">
            <a:avLst/>
          </a:prstGeom>
        </p:spPr>
      </p:pic>
      <p:sp>
        <p:nvSpPr>
          <p:cNvPr id="66" name="Right Arrow 65"/>
          <p:cNvSpPr/>
          <p:nvPr/>
        </p:nvSpPr>
        <p:spPr>
          <a:xfrm>
            <a:off x="4911530" y="474824"/>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9" name="Right Arrow 68"/>
          <p:cNvSpPr/>
          <p:nvPr/>
        </p:nvSpPr>
        <p:spPr>
          <a:xfrm>
            <a:off x="8462757" y="474824"/>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70" name="Right Arrow 69"/>
          <p:cNvSpPr/>
          <p:nvPr/>
        </p:nvSpPr>
        <p:spPr>
          <a:xfrm rot="5400000">
            <a:off x="5506173" y="4820730"/>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71" name="TextBox 70"/>
          <p:cNvSpPr txBox="1"/>
          <p:nvPr/>
        </p:nvSpPr>
        <p:spPr>
          <a:xfrm>
            <a:off x="4789912" y="4469540"/>
            <a:ext cx="1751633" cy="338554"/>
          </a:xfrm>
          <a:prstGeom prst="rect">
            <a:avLst/>
          </a:prstGeom>
          <a:noFill/>
        </p:spPr>
        <p:txBody>
          <a:bodyPr wrap="none" rtlCol="0">
            <a:spAutoFit/>
          </a:bodyPr>
          <a:lstStyle/>
          <a:p>
            <a:pPr algn="ctr"/>
            <a:r>
              <a:rPr lang="en-US" sz="1600" b="1" dirty="0" smtClean="0">
                <a:solidFill>
                  <a:schemeClr val="bg1"/>
                </a:solidFill>
              </a:rPr>
              <a:t>(AFTER 3 DAYS)</a:t>
            </a:r>
            <a:endParaRPr lang="en-US" sz="1600" b="1" dirty="0">
              <a:solidFill>
                <a:schemeClr val="bg1"/>
              </a:solidFill>
            </a:endParaRPr>
          </a:p>
        </p:txBody>
      </p:sp>
      <p:sp>
        <p:nvSpPr>
          <p:cNvPr id="72" name="TextBox 71"/>
          <p:cNvSpPr txBox="1"/>
          <p:nvPr/>
        </p:nvSpPr>
        <p:spPr>
          <a:xfrm>
            <a:off x="4489531" y="5411231"/>
            <a:ext cx="2510624" cy="584775"/>
          </a:xfrm>
          <a:prstGeom prst="rect">
            <a:avLst/>
          </a:prstGeom>
          <a:noFill/>
        </p:spPr>
        <p:txBody>
          <a:bodyPr wrap="none" rtlCol="0">
            <a:spAutoFit/>
          </a:bodyPr>
          <a:lstStyle/>
          <a:p>
            <a:pPr algn="ctr"/>
            <a:r>
              <a:rPr lang="en-US" sz="1600" b="1" dirty="0" smtClean="0">
                <a:solidFill>
                  <a:srgbClr val="FF0000"/>
                </a:solidFill>
              </a:rPr>
              <a:t>“HOLD FOR</a:t>
            </a:r>
          </a:p>
          <a:p>
            <a:pPr algn="ctr"/>
            <a:r>
              <a:rPr lang="en-US" sz="1600" b="1" dirty="0" smtClean="0">
                <a:solidFill>
                  <a:srgbClr val="FF0000"/>
                </a:solidFill>
              </a:rPr>
              <a:t>CUSTOMER REQUEST”</a:t>
            </a:r>
            <a:endParaRPr lang="en-US" sz="1600" b="1" dirty="0">
              <a:solidFill>
                <a:srgbClr val="FF0000"/>
              </a:solidFill>
            </a:endParaRPr>
          </a:p>
        </p:txBody>
      </p:sp>
    </p:spTree>
    <p:extLst>
      <p:ext uri="{BB962C8B-B14F-4D97-AF65-F5344CB8AC3E}">
        <p14:creationId xmlns:p14="http://schemas.microsoft.com/office/powerpoint/2010/main" val="145824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Status / Reason</a:t>
            </a:r>
            <a:endParaRPr lang="en-US" dirty="0"/>
          </a:p>
        </p:txBody>
      </p:sp>
      <p:sp>
        <p:nvSpPr>
          <p:cNvPr id="3" name="Text Placeholder 2"/>
          <p:cNvSpPr>
            <a:spLocks noGrp="1"/>
          </p:cNvSpPr>
          <p:nvPr>
            <p:ph type="body" sz="quarter" idx="11"/>
          </p:nvPr>
        </p:nvSpPr>
        <p:spPr/>
        <p:txBody>
          <a:bodyPr/>
          <a:lstStyle/>
          <a:p>
            <a:r>
              <a:rPr lang="en-US" dirty="0" smtClean="0"/>
              <a:t>Package statuses and what they mean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81601"/>
            <a:ext cx="12153745" cy="2686342"/>
          </a:xfrm>
          <a:prstGeom prst="rect">
            <a:avLst/>
          </a:prstGeom>
        </p:spPr>
      </p:pic>
      <p:sp>
        <p:nvSpPr>
          <p:cNvPr id="6" name="Left Arrow Callout 5"/>
          <p:cNvSpPr/>
          <p:nvPr/>
        </p:nvSpPr>
        <p:spPr>
          <a:xfrm>
            <a:off x="9106677" y="4114800"/>
            <a:ext cx="2500603"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At Station: Receive/Induct</a:t>
            </a:r>
            <a:endParaRPr lang="en-US" sz="1200" dirty="0">
              <a:solidFill>
                <a:schemeClr val="bg1"/>
              </a:solidFill>
            </a:endParaRPr>
          </a:p>
        </p:txBody>
      </p:sp>
      <p:sp>
        <p:nvSpPr>
          <p:cNvPr id="7" name="Left Arrow Callout 6"/>
          <p:cNvSpPr/>
          <p:nvPr/>
        </p:nvSpPr>
        <p:spPr>
          <a:xfrm>
            <a:off x="9106677" y="3946849"/>
            <a:ext cx="2500605"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bg1"/>
                </a:solidFill>
              </a:rPr>
              <a:t>RfD</a:t>
            </a:r>
            <a:r>
              <a:rPr lang="en-US" sz="1200" dirty="0" smtClean="0">
                <a:solidFill>
                  <a:schemeClr val="bg1"/>
                </a:solidFill>
              </a:rPr>
              <a:t>: </a:t>
            </a:r>
          </a:p>
          <a:p>
            <a:pPr algn="ctr"/>
            <a:r>
              <a:rPr lang="en-US" sz="1200" dirty="0" err="1" smtClean="0">
                <a:solidFill>
                  <a:schemeClr val="bg1"/>
                </a:solidFill>
              </a:rPr>
              <a:t>Pkg</a:t>
            </a:r>
            <a:r>
              <a:rPr lang="en-US" sz="1200" dirty="0" smtClean="0">
                <a:solidFill>
                  <a:schemeClr val="bg1"/>
                </a:solidFill>
              </a:rPr>
              <a:t> Sorted/Stowed</a:t>
            </a:r>
            <a:endParaRPr lang="en-US" sz="1200" dirty="0">
              <a:solidFill>
                <a:schemeClr val="bg1"/>
              </a:solidFill>
            </a:endParaRPr>
          </a:p>
        </p:txBody>
      </p:sp>
      <p:sp>
        <p:nvSpPr>
          <p:cNvPr id="8" name="Left Arrow Callout 7"/>
          <p:cNvSpPr/>
          <p:nvPr/>
        </p:nvSpPr>
        <p:spPr>
          <a:xfrm>
            <a:off x="9106677" y="3554963"/>
            <a:ext cx="2500605"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bg1"/>
                </a:solidFill>
              </a:rPr>
              <a:t>RfD</a:t>
            </a:r>
            <a:r>
              <a:rPr lang="en-US" sz="1200" dirty="0" smtClean="0">
                <a:solidFill>
                  <a:schemeClr val="bg1"/>
                </a:solidFill>
              </a:rPr>
              <a:t>: </a:t>
            </a:r>
          </a:p>
          <a:p>
            <a:pPr algn="ctr"/>
            <a:r>
              <a:rPr lang="en-US" sz="1200" dirty="0" smtClean="0">
                <a:solidFill>
                  <a:schemeClr val="bg1"/>
                </a:solidFill>
              </a:rPr>
              <a:t>Route Planner</a:t>
            </a:r>
            <a:endParaRPr lang="en-US" sz="1200" dirty="0">
              <a:solidFill>
                <a:schemeClr val="bg1"/>
              </a:solidFill>
            </a:endParaRPr>
          </a:p>
        </p:txBody>
      </p:sp>
      <p:sp>
        <p:nvSpPr>
          <p:cNvPr id="9" name="Left Arrow Callout 8"/>
          <p:cNvSpPr/>
          <p:nvPr/>
        </p:nvSpPr>
        <p:spPr>
          <a:xfrm>
            <a:off x="9106677" y="2959699"/>
            <a:ext cx="2500605"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bg1"/>
                </a:solidFill>
              </a:rPr>
              <a:t>RfD</a:t>
            </a:r>
            <a:r>
              <a:rPr lang="en-US" sz="1200" dirty="0" smtClean="0">
                <a:solidFill>
                  <a:schemeClr val="bg1"/>
                </a:solidFill>
              </a:rPr>
              <a:t>: </a:t>
            </a:r>
          </a:p>
          <a:p>
            <a:pPr algn="ctr"/>
            <a:r>
              <a:rPr lang="en-US" sz="1200" dirty="0" smtClean="0">
                <a:solidFill>
                  <a:schemeClr val="bg1"/>
                </a:solidFill>
              </a:rPr>
              <a:t>Route Assign</a:t>
            </a:r>
            <a:endParaRPr lang="en-US" sz="1200" dirty="0">
              <a:solidFill>
                <a:schemeClr val="bg1"/>
              </a:solidFill>
            </a:endParaRPr>
          </a:p>
        </p:txBody>
      </p:sp>
      <p:sp>
        <p:nvSpPr>
          <p:cNvPr id="10" name="Left Arrow Callout 9"/>
          <p:cNvSpPr/>
          <p:nvPr/>
        </p:nvSpPr>
        <p:spPr>
          <a:xfrm>
            <a:off x="9106676" y="2773087"/>
            <a:ext cx="2500605"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Out for Delivery: </a:t>
            </a:r>
          </a:p>
          <a:p>
            <a:pPr algn="ctr"/>
            <a:r>
              <a:rPr lang="en-US" sz="1200" dirty="0" smtClean="0">
                <a:solidFill>
                  <a:schemeClr val="bg1"/>
                </a:solidFill>
              </a:rPr>
              <a:t>Depart</a:t>
            </a:r>
            <a:endParaRPr lang="en-US" sz="1200" dirty="0">
              <a:solidFill>
                <a:schemeClr val="bg1"/>
              </a:solidFill>
            </a:endParaRPr>
          </a:p>
        </p:txBody>
      </p:sp>
      <p:sp>
        <p:nvSpPr>
          <p:cNvPr id="11" name="Left Arrow Callout 10"/>
          <p:cNvSpPr/>
          <p:nvPr/>
        </p:nvSpPr>
        <p:spPr>
          <a:xfrm>
            <a:off x="9106675" y="2493169"/>
            <a:ext cx="2500605" cy="634482"/>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Delivered / Attempted / Undeliverable</a:t>
            </a:r>
            <a:endParaRPr lang="en-US" sz="1200" dirty="0">
              <a:solidFill>
                <a:schemeClr val="bg1"/>
              </a:solidFill>
            </a:endParaRPr>
          </a:p>
        </p:txBody>
      </p:sp>
      <p:sp>
        <p:nvSpPr>
          <p:cNvPr id="12" name="Left Arrow Callout 11"/>
          <p:cNvSpPr/>
          <p:nvPr/>
        </p:nvSpPr>
        <p:spPr>
          <a:xfrm>
            <a:off x="9106677" y="4301413"/>
            <a:ext cx="2500603" cy="541176"/>
          </a:xfrm>
          <a:prstGeom prst="leftArrowCallout">
            <a:avLst/>
          </a:prstGeom>
          <a:solidFill>
            <a:schemeClr val="tx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Bet FC/Station: Manifested</a:t>
            </a:r>
            <a:endParaRPr lang="en-US" sz="1200" dirty="0">
              <a:solidFill>
                <a:schemeClr val="bg1"/>
              </a:solidFill>
            </a:endParaRPr>
          </a:p>
        </p:txBody>
      </p:sp>
    </p:spTree>
    <p:extLst>
      <p:ext uri="{BB962C8B-B14F-4D97-AF65-F5344CB8AC3E}">
        <p14:creationId xmlns:p14="http://schemas.microsoft.com/office/powerpoint/2010/main" val="144970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399" y="127001"/>
            <a:ext cx="7866185" cy="558800"/>
          </a:xfrm>
        </p:spPr>
        <p:txBody>
          <a:bodyPr/>
          <a:lstStyle/>
          <a:p>
            <a:r>
              <a:rPr lang="en-US" dirty="0" smtClean="0"/>
              <a:t>Station Layout and Station Spotlight</a:t>
            </a:r>
            <a:endParaRPr lang="en-US" dirty="0"/>
          </a:p>
        </p:txBody>
      </p:sp>
      <p:pic>
        <p:nvPicPr>
          <p:cNvPr id="7" name="Picture 2" descr="Image result for cours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767" y="1242272"/>
            <a:ext cx="1522833" cy="14693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51" y="3029656"/>
            <a:ext cx="5449060" cy="72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321" y="1012722"/>
            <a:ext cx="4111928" cy="4390103"/>
          </a:xfrm>
          <a:prstGeom prst="rect">
            <a:avLst/>
          </a:prstGeom>
        </p:spPr>
      </p:pic>
    </p:spTree>
    <p:extLst>
      <p:ext uri="{BB962C8B-B14F-4D97-AF65-F5344CB8AC3E}">
        <p14:creationId xmlns:p14="http://schemas.microsoft.com/office/powerpoint/2010/main" val="920251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Lunch</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264" y="3438862"/>
            <a:ext cx="869473" cy="869473"/>
          </a:xfrm>
          <a:prstGeom prst="rect">
            <a:avLst/>
          </a:prstGeom>
        </p:spPr>
      </p:pic>
    </p:spTree>
    <p:extLst>
      <p:ext uri="{BB962C8B-B14F-4D97-AF65-F5344CB8AC3E}">
        <p14:creationId xmlns:p14="http://schemas.microsoft.com/office/powerpoint/2010/main" val="153380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Welcome</a:t>
            </a:r>
            <a:endParaRPr lang="en-US" dirty="0"/>
          </a:p>
        </p:txBody>
      </p:sp>
      <p:sp>
        <p:nvSpPr>
          <p:cNvPr id="5" name="Text Placeholder 4"/>
          <p:cNvSpPr>
            <a:spLocks noGrp="1"/>
          </p:cNvSpPr>
          <p:nvPr>
            <p:ph type="body" sz="quarter" idx="11"/>
          </p:nvPr>
        </p:nvSpPr>
        <p:spPr/>
        <p:txBody>
          <a:bodyPr/>
          <a:lstStyle/>
          <a:p>
            <a:r>
              <a:rPr lang="en-US" dirty="0"/>
              <a:t>t</a:t>
            </a:r>
            <a:r>
              <a:rPr lang="en-US" dirty="0" smtClean="0"/>
              <a:t>o AMZLO!</a:t>
            </a:r>
            <a:endParaRPr lang="en-US" dirty="0"/>
          </a:p>
        </p:txBody>
      </p:sp>
      <p:sp>
        <p:nvSpPr>
          <p:cNvPr id="6" name="Text Placeholder 5"/>
          <p:cNvSpPr>
            <a:spLocks noGrp="1"/>
          </p:cNvSpPr>
          <p:nvPr>
            <p:ph type="body" sz="quarter" idx="12"/>
          </p:nvPr>
        </p:nvSpPr>
        <p:spPr>
          <a:xfrm>
            <a:off x="647699" y="1891394"/>
            <a:ext cx="4594151" cy="3046988"/>
          </a:xfrm>
        </p:spPr>
        <p:txBody>
          <a:bodyPr>
            <a:normAutofit/>
          </a:bodyPr>
          <a:lstStyle/>
          <a:p>
            <a:pPr marL="0" indent="0">
              <a:lnSpc>
                <a:spcPct val="160000"/>
              </a:lnSpc>
              <a:buNone/>
            </a:pPr>
            <a:r>
              <a:rPr lang="en-US" sz="2000" dirty="0" smtClean="0"/>
              <a:t>INTRODUCTIONS/GROUPS</a:t>
            </a:r>
            <a:endParaRPr lang="en-US" sz="2000" dirty="0"/>
          </a:p>
          <a:p>
            <a:pPr marL="0" indent="0">
              <a:lnSpc>
                <a:spcPct val="160000"/>
              </a:lnSpc>
              <a:buNone/>
            </a:pPr>
            <a:r>
              <a:rPr lang="en-US" sz="2000" dirty="0"/>
              <a:t>HOUSEKEEPING</a:t>
            </a:r>
          </a:p>
          <a:p>
            <a:pPr marL="0" indent="0">
              <a:lnSpc>
                <a:spcPct val="160000"/>
              </a:lnSpc>
              <a:buNone/>
            </a:pPr>
            <a:r>
              <a:rPr lang="en-US" sz="2000" dirty="0" smtClean="0"/>
              <a:t>CHIME</a:t>
            </a:r>
            <a:endParaRPr lang="en-US" sz="2000" dirty="0"/>
          </a:p>
          <a:p>
            <a:pPr marL="0" indent="0">
              <a:lnSpc>
                <a:spcPct val="160000"/>
              </a:lnSpc>
              <a:buNone/>
            </a:pPr>
            <a:r>
              <a:rPr lang="en-US" sz="2000" dirty="0" smtClean="0"/>
              <a:t>UBER / RECEIPTS</a:t>
            </a:r>
            <a:endParaRPr lang="en-US" sz="2000" dirty="0"/>
          </a:p>
          <a:p>
            <a:pPr marL="0" indent="0">
              <a:lnSpc>
                <a:spcPct val="160000"/>
              </a:lnSpc>
              <a:buNone/>
            </a:pPr>
            <a:r>
              <a:rPr lang="en-US" sz="2000" dirty="0"/>
              <a:t>SOCIAL </a:t>
            </a:r>
            <a:r>
              <a:rPr lang="en-US" sz="2000" dirty="0" smtClean="0"/>
              <a:t>DIRECTOR</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744" y="406402"/>
            <a:ext cx="3944249" cy="2218640"/>
          </a:xfrm>
          <a:prstGeom prst="ellipse">
            <a:avLst/>
          </a:prstGeom>
          <a:ln w="76200">
            <a:solidFill>
              <a:srgbClr val="303942"/>
            </a:solidFill>
          </a:ln>
        </p:spPr>
      </p:pic>
      <p:sp>
        <p:nvSpPr>
          <p:cNvPr id="8" name="Rectangle 7"/>
          <p:cNvSpPr/>
          <p:nvPr/>
        </p:nvSpPr>
        <p:spPr>
          <a:xfrm>
            <a:off x="5954199" y="1806329"/>
            <a:ext cx="3540681" cy="3170099"/>
          </a:xfrm>
          <a:prstGeom prst="rect">
            <a:avLst/>
          </a:prstGeom>
        </p:spPr>
        <p:txBody>
          <a:bodyPr wrap="square">
            <a:spAutoFit/>
          </a:bodyPr>
          <a:lstStyle/>
          <a:p>
            <a:pPr>
              <a:lnSpc>
                <a:spcPct val="200000"/>
              </a:lnSpc>
            </a:pPr>
            <a:r>
              <a:rPr lang="en-US" sz="2000" dirty="0">
                <a:solidFill>
                  <a:srgbClr val="303942"/>
                </a:solidFill>
              </a:rPr>
              <a:t>MVP</a:t>
            </a:r>
          </a:p>
          <a:p>
            <a:pPr>
              <a:lnSpc>
                <a:spcPct val="200000"/>
              </a:lnSpc>
            </a:pPr>
            <a:r>
              <a:rPr lang="en-US" sz="2000" dirty="0">
                <a:solidFill>
                  <a:srgbClr val="303942"/>
                </a:solidFill>
              </a:rPr>
              <a:t>AGENDA / </a:t>
            </a:r>
            <a:r>
              <a:rPr lang="en-US" sz="2000" dirty="0" smtClean="0">
                <a:solidFill>
                  <a:srgbClr val="303942"/>
                </a:solidFill>
              </a:rPr>
              <a:t>SCHEDULE</a:t>
            </a:r>
          </a:p>
          <a:p>
            <a:pPr>
              <a:lnSpc>
                <a:spcPct val="200000"/>
              </a:lnSpc>
            </a:pPr>
            <a:r>
              <a:rPr lang="en-US" sz="2000" dirty="0" smtClean="0">
                <a:solidFill>
                  <a:srgbClr val="303942"/>
                </a:solidFill>
              </a:rPr>
              <a:t>CONTACT/SPEAKER LIST</a:t>
            </a:r>
          </a:p>
          <a:p>
            <a:pPr>
              <a:lnSpc>
                <a:spcPct val="200000"/>
              </a:lnSpc>
            </a:pPr>
            <a:r>
              <a:rPr lang="en-US" sz="2000" dirty="0" smtClean="0">
                <a:solidFill>
                  <a:srgbClr val="303942"/>
                </a:solidFill>
              </a:rPr>
              <a:t>A TO Z GUIDE</a:t>
            </a:r>
            <a:endParaRPr lang="en-US" sz="2000" dirty="0">
              <a:solidFill>
                <a:srgbClr val="303942"/>
              </a:solidFill>
            </a:endParaRPr>
          </a:p>
          <a:p>
            <a:pPr>
              <a:lnSpc>
                <a:spcPct val="200000"/>
              </a:lnSpc>
            </a:pPr>
            <a:r>
              <a:rPr lang="en-US" sz="2000" dirty="0">
                <a:solidFill>
                  <a:srgbClr val="303942"/>
                </a:solidFill>
              </a:rPr>
              <a:t>DO’S &amp; DON’TS</a:t>
            </a:r>
          </a:p>
        </p:txBody>
      </p:sp>
      <p:sp>
        <p:nvSpPr>
          <p:cNvPr id="9" name="Rectangle 8"/>
          <p:cNvSpPr/>
          <p:nvPr/>
        </p:nvSpPr>
        <p:spPr>
          <a:xfrm>
            <a:off x="475849" y="1949938"/>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5848" y="2573236"/>
            <a:ext cx="171851" cy="45720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5848" y="3174836"/>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5847" y="3785795"/>
            <a:ext cx="171851" cy="45720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5847" y="4409093"/>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61151" y="1992470"/>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61150" y="2573236"/>
            <a:ext cx="171851" cy="45720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61150" y="3174836"/>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761149" y="3785795"/>
            <a:ext cx="171851" cy="45720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61149" y="4409093"/>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797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5400" dirty="0" smtClean="0"/>
              <a:t>Station Tour</a:t>
            </a:r>
            <a:endParaRPr lang="en-US" sz="5400" dirty="0"/>
          </a:p>
        </p:txBody>
      </p:sp>
      <p:sp>
        <p:nvSpPr>
          <p:cNvPr id="6" name="Text Placeholder 5"/>
          <p:cNvSpPr>
            <a:spLocks noGrp="1"/>
          </p:cNvSpPr>
          <p:nvPr>
            <p:ph type="body" sz="quarter" idx="11"/>
          </p:nvPr>
        </p:nvSpPr>
        <p:spPr/>
        <p:txBody>
          <a:bodyPr/>
          <a:lstStyle/>
          <a:p>
            <a:r>
              <a:rPr lang="en-US" dirty="0" smtClean="0"/>
              <a:t>Important locations around the station</a:t>
            </a:r>
            <a:endParaRPr lang="en-US" dirty="0"/>
          </a:p>
        </p:txBody>
      </p:sp>
    </p:spTree>
    <p:extLst>
      <p:ext uri="{BB962C8B-B14F-4D97-AF65-F5344CB8AC3E}">
        <p14:creationId xmlns:p14="http://schemas.microsoft.com/office/powerpoint/2010/main" val="31814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Sortation</a:t>
            </a:r>
            <a:endParaRPr lang="en-US" dirty="0"/>
          </a:p>
        </p:txBody>
      </p:sp>
      <p:sp>
        <p:nvSpPr>
          <p:cNvPr id="3" name="Text Placeholder 2"/>
          <p:cNvSpPr>
            <a:spLocks noGrp="1"/>
          </p:cNvSpPr>
          <p:nvPr>
            <p:ph type="body" sz="quarter" idx="11"/>
          </p:nvPr>
        </p:nvSpPr>
        <p:spPr/>
        <p:txBody>
          <a:bodyPr/>
          <a:lstStyle/>
          <a:p>
            <a:r>
              <a:rPr lang="en-US" dirty="0" smtClean="0"/>
              <a:t>How we get packages in their places</a:t>
            </a:r>
            <a:endParaRPr lang="en-US" dirty="0"/>
          </a:p>
        </p:txBody>
      </p:sp>
    </p:spTree>
    <p:extLst>
      <p:ext uri="{BB962C8B-B14F-4D97-AF65-F5344CB8AC3E}">
        <p14:creationId xmlns:p14="http://schemas.microsoft.com/office/powerpoint/2010/main" val="3706461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Sortation &amp; Containerization</a:t>
            </a:r>
            <a:endParaRPr lang="en-US" dirty="0"/>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016" y="998261"/>
            <a:ext cx="7165276" cy="4501501"/>
          </a:xfrm>
          <a:prstGeom prst="rect">
            <a:avLst/>
          </a:prstGeom>
        </p:spPr>
      </p:pic>
    </p:spTree>
    <p:extLst>
      <p:ext uri="{BB962C8B-B14F-4D97-AF65-F5344CB8AC3E}">
        <p14:creationId xmlns:p14="http://schemas.microsoft.com/office/powerpoint/2010/main" val="169208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5400" dirty="0" smtClean="0"/>
              <a:t>ZBR / SSP / Containerization</a:t>
            </a:r>
            <a:endParaRPr lang="en-US" sz="5400" dirty="0"/>
          </a:p>
        </p:txBody>
      </p:sp>
      <p:sp>
        <p:nvSpPr>
          <p:cNvPr id="6" name="Text Placeholder 5"/>
          <p:cNvSpPr>
            <a:spLocks noGrp="1"/>
          </p:cNvSpPr>
          <p:nvPr>
            <p:ph type="body" sz="quarter" idx="11"/>
          </p:nvPr>
        </p:nvSpPr>
        <p:spPr/>
        <p:txBody>
          <a:bodyPr/>
          <a:lstStyle/>
          <a:p>
            <a:r>
              <a:rPr lang="en-US" dirty="0" smtClean="0"/>
              <a:t>Sortation and Zone Based Routing</a:t>
            </a:r>
            <a:endParaRPr lang="en-US" dirty="0"/>
          </a:p>
        </p:txBody>
      </p:sp>
    </p:spTree>
    <p:extLst>
      <p:ext uri="{BB962C8B-B14F-4D97-AF65-F5344CB8AC3E}">
        <p14:creationId xmlns:p14="http://schemas.microsoft.com/office/powerpoint/2010/main" val="1642934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127001"/>
            <a:ext cx="7214558" cy="558800"/>
          </a:xfrm>
        </p:spPr>
        <p:txBody>
          <a:bodyPr/>
          <a:lstStyle/>
          <a:p>
            <a:r>
              <a:rPr lang="en-US" dirty="0" smtClean="0"/>
              <a:t>ZBR / SSP / Containerization</a:t>
            </a:r>
            <a:endParaRPr lang="en-US" dirty="0"/>
          </a:p>
        </p:txBody>
      </p:sp>
      <p:sp>
        <p:nvSpPr>
          <p:cNvPr id="5" name="Text Placeholder 4"/>
          <p:cNvSpPr>
            <a:spLocks noGrp="1"/>
          </p:cNvSpPr>
          <p:nvPr>
            <p:ph type="body" sz="quarter" idx="11"/>
          </p:nvPr>
        </p:nvSpPr>
        <p:spPr/>
        <p:txBody>
          <a:bodyPr/>
          <a:lstStyle/>
          <a:p>
            <a:r>
              <a:rPr lang="en-US" dirty="0" smtClean="0"/>
              <a:t>Zone based routing and sortation</a:t>
            </a:r>
            <a:endParaRPr lang="en-US" dirty="0"/>
          </a:p>
        </p:txBody>
      </p:sp>
      <p:sp>
        <p:nvSpPr>
          <p:cNvPr id="6" name="TextBox 5"/>
          <p:cNvSpPr txBox="1"/>
          <p:nvPr/>
        </p:nvSpPr>
        <p:spPr>
          <a:xfrm>
            <a:off x="924128" y="1760706"/>
            <a:ext cx="3404681" cy="400110"/>
          </a:xfrm>
          <a:prstGeom prst="rect">
            <a:avLst/>
          </a:prstGeom>
          <a:noFill/>
        </p:spPr>
        <p:txBody>
          <a:bodyPr wrap="square" rtlCol="0">
            <a:spAutoFit/>
          </a:bodyPr>
          <a:lstStyle/>
          <a:p>
            <a:r>
              <a:rPr lang="en-US" sz="2000" dirty="0" smtClean="0">
                <a:hlinkClick r:id="rId3"/>
              </a:rPr>
              <a:t>ZBR/SSP</a:t>
            </a:r>
            <a:r>
              <a:rPr lang="en-US" sz="2000" dirty="0" smtClean="0"/>
              <a:t>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160" y="978055"/>
            <a:ext cx="3143689" cy="4296375"/>
          </a:xfrm>
          <a:prstGeom prst="rect">
            <a:avLst/>
          </a:prstGeom>
        </p:spPr>
      </p:pic>
    </p:spTree>
    <p:extLst>
      <p:ext uri="{BB962C8B-B14F-4D97-AF65-F5344CB8AC3E}">
        <p14:creationId xmlns:p14="http://schemas.microsoft.com/office/powerpoint/2010/main" val="415425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err="1" smtClean="0"/>
              <a:t>Sortazing</a:t>
            </a:r>
            <a:r>
              <a:rPr lang="en-US" dirty="0" smtClean="0"/>
              <a:t> Race</a:t>
            </a:r>
            <a:endParaRPr lang="en-US" dirty="0"/>
          </a:p>
        </p:txBody>
      </p:sp>
      <p:sp>
        <p:nvSpPr>
          <p:cNvPr id="5" name="Text Placeholder 4"/>
          <p:cNvSpPr>
            <a:spLocks noGrp="1"/>
          </p:cNvSpPr>
          <p:nvPr>
            <p:ph type="body" sz="quarter" idx="11"/>
          </p:nvPr>
        </p:nvSpPr>
        <p:spPr/>
        <p:txBody>
          <a:bodyPr/>
          <a:lstStyle/>
          <a:p>
            <a:r>
              <a:rPr lang="en-US" dirty="0" smtClean="0"/>
              <a:t>Activity</a:t>
            </a:r>
            <a:endParaRPr lang="en-US" dirty="0"/>
          </a:p>
        </p:txBody>
      </p:sp>
      <p:sp>
        <p:nvSpPr>
          <p:cNvPr id="6" name="Text Placeholder 5"/>
          <p:cNvSpPr>
            <a:spLocks noGrp="1"/>
          </p:cNvSpPr>
          <p:nvPr>
            <p:ph type="body" sz="quarter" idx="12"/>
          </p:nvPr>
        </p:nvSpPr>
        <p:spPr>
          <a:xfrm>
            <a:off x="139700" y="1138238"/>
            <a:ext cx="5385793" cy="4581525"/>
          </a:xfrm>
        </p:spPr>
        <p:txBody>
          <a:bodyPr>
            <a:normAutofit/>
          </a:bodyPr>
          <a:lstStyle/>
          <a:p>
            <a:r>
              <a:rPr lang="en-US" sz="2400" dirty="0" smtClean="0"/>
              <a:t>You will have approximately 50 “packages” to sort</a:t>
            </a:r>
          </a:p>
          <a:p>
            <a:r>
              <a:rPr lang="en-US" sz="2400" dirty="0" smtClean="0"/>
              <a:t>You will be sorting all labels as a team</a:t>
            </a:r>
          </a:p>
          <a:p>
            <a:r>
              <a:rPr lang="en-US" sz="2400" dirty="0" smtClean="0"/>
              <a:t>You will be timed</a:t>
            </a:r>
          </a:p>
          <a:p>
            <a:r>
              <a:rPr lang="en-US" sz="2400" dirty="0" smtClean="0"/>
              <a:t>You may only have one package in your hand at a time (one-piece flow)</a:t>
            </a:r>
          </a:p>
          <a:p>
            <a:r>
              <a:rPr lang="en-US" sz="2400" dirty="0" smtClean="0"/>
              <a:t>You may presort if you wish</a:t>
            </a:r>
          </a:p>
          <a:p>
            <a:r>
              <a:rPr lang="en-US" sz="2400" dirty="0" smtClean="0"/>
              <a:t>+:10 for each missort!</a:t>
            </a:r>
            <a:endParaRPr lang="en-US"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5493" y="1138238"/>
            <a:ext cx="6294695" cy="354076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106" y="349487"/>
            <a:ext cx="1577502" cy="1577502"/>
          </a:xfrm>
          <a:prstGeom prst="rect">
            <a:avLst/>
          </a:prstGeom>
        </p:spPr>
      </p:pic>
    </p:spTree>
    <p:extLst>
      <p:ext uri="{BB962C8B-B14F-4D97-AF65-F5344CB8AC3E}">
        <p14:creationId xmlns:p14="http://schemas.microsoft.com/office/powerpoint/2010/main" val="1205184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A to Z Guide</a:t>
            </a:r>
            <a:endParaRPr lang="en-US" dirty="0"/>
          </a:p>
        </p:txBody>
      </p:sp>
      <p:sp>
        <p:nvSpPr>
          <p:cNvPr id="3" name="Text Placeholder 2"/>
          <p:cNvSpPr>
            <a:spLocks noGrp="1"/>
          </p:cNvSpPr>
          <p:nvPr>
            <p:ph type="body" sz="quarter" idx="11"/>
          </p:nvPr>
        </p:nvSpPr>
        <p:spPr/>
        <p:txBody>
          <a:bodyPr/>
          <a:lstStyle/>
          <a:p>
            <a:r>
              <a:rPr lang="en-US" dirty="0" smtClean="0"/>
              <a:t>Your guide to everything AMZL!</a:t>
            </a:r>
            <a:endParaRPr lang="en-US" dirty="0"/>
          </a:p>
        </p:txBody>
      </p:sp>
    </p:spTree>
    <p:extLst>
      <p:ext uri="{BB962C8B-B14F-4D97-AF65-F5344CB8AC3E}">
        <p14:creationId xmlns:p14="http://schemas.microsoft.com/office/powerpoint/2010/main" val="150778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A to Z Guide</a:t>
            </a:r>
            <a:endParaRPr lang="en-US" dirty="0"/>
          </a:p>
        </p:txBody>
      </p:sp>
      <p:sp>
        <p:nvSpPr>
          <p:cNvPr id="6" name="Text Placeholder 5"/>
          <p:cNvSpPr>
            <a:spLocks noGrp="1"/>
          </p:cNvSpPr>
          <p:nvPr>
            <p:ph type="body" sz="quarter" idx="12"/>
          </p:nvPr>
        </p:nvSpPr>
        <p:spPr>
          <a:xfrm>
            <a:off x="139700" y="1329338"/>
            <a:ext cx="5600273" cy="4390425"/>
          </a:xfrm>
        </p:spPr>
        <p:txBody>
          <a:bodyPr>
            <a:normAutofit/>
          </a:bodyPr>
          <a:lstStyle/>
          <a:p>
            <a:r>
              <a:rPr lang="en-US" sz="2400" dirty="0" smtClean="0"/>
              <a:t>Request a project</a:t>
            </a:r>
          </a:p>
          <a:p>
            <a:r>
              <a:rPr lang="en-US" sz="2400" dirty="0" smtClean="0"/>
              <a:t>Subscribe to learning announcements</a:t>
            </a:r>
          </a:p>
          <a:p>
            <a:r>
              <a:rPr lang="en-US" sz="2400" dirty="0"/>
              <a:t>New announcements / processes / </a:t>
            </a:r>
            <a:r>
              <a:rPr lang="en-US" sz="2400" dirty="0" smtClean="0"/>
              <a:t>tools</a:t>
            </a:r>
          </a:p>
          <a:p>
            <a:r>
              <a:rPr lang="en-US" sz="2400" dirty="0" smtClean="0"/>
              <a:t>Searchable</a:t>
            </a:r>
          </a:p>
          <a:p>
            <a:r>
              <a:rPr lang="en-US" sz="2400" dirty="0" smtClean="0"/>
              <a:t>Filterable</a:t>
            </a:r>
          </a:p>
          <a:p>
            <a:r>
              <a:rPr lang="en-US" sz="2400" dirty="0" smtClean="0"/>
              <a:t>TMHs, PMVs and other training documents</a:t>
            </a:r>
          </a:p>
          <a:p>
            <a:r>
              <a:rPr lang="en-US" sz="2400" dirty="0" smtClean="0"/>
              <a:t>Updated versions</a:t>
            </a:r>
          </a:p>
          <a:p>
            <a:r>
              <a:rPr lang="en-US" sz="2400" dirty="0" smtClean="0"/>
              <a:t>Versions for Ops, DSPs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379" y="1395382"/>
            <a:ext cx="6291341" cy="3689834"/>
          </a:xfrm>
          <a:prstGeom prst="rect">
            <a:avLst/>
          </a:prstGeom>
        </p:spPr>
      </p:pic>
    </p:spTree>
    <p:extLst>
      <p:ext uri="{BB962C8B-B14F-4D97-AF65-F5344CB8AC3E}">
        <p14:creationId xmlns:p14="http://schemas.microsoft.com/office/powerpoint/2010/main" val="1678341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Learning Announcements</a:t>
            </a:r>
            <a:endParaRPr lang="en-US" dirty="0"/>
          </a:p>
        </p:txBody>
      </p:sp>
      <p:sp>
        <p:nvSpPr>
          <p:cNvPr id="6" name="Text Placeholder 5"/>
          <p:cNvSpPr>
            <a:spLocks noGrp="1"/>
          </p:cNvSpPr>
          <p:nvPr>
            <p:ph type="body" sz="quarter" idx="12"/>
          </p:nvPr>
        </p:nvSpPr>
        <p:spPr>
          <a:xfrm>
            <a:off x="139700" y="1329338"/>
            <a:ext cx="5600273" cy="4390425"/>
          </a:xfrm>
        </p:spPr>
        <p:txBody>
          <a:bodyPr>
            <a:normAutofit/>
          </a:bodyPr>
          <a:lstStyle/>
          <a:p>
            <a:r>
              <a:rPr lang="en-US" sz="2400" dirty="0" smtClean="0"/>
              <a:t>Subscribe to the email list </a:t>
            </a:r>
          </a:p>
          <a:p>
            <a:r>
              <a:rPr lang="en-US" sz="2400" dirty="0" smtClean="0"/>
              <a:t>Weekly Learning Announcement call</a:t>
            </a:r>
          </a:p>
          <a:p>
            <a:pPr lvl="1"/>
            <a:r>
              <a:rPr lang="en-US" sz="2000" dirty="0" smtClean="0"/>
              <a:t>Learn new processes from Subject Matter Experts and ask questions</a:t>
            </a:r>
          </a:p>
          <a:p>
            <a:pPr lvl="1"/>
            <a:r>
              <a:rPr lang="en-US" sz="2000" dirty="0" smtClean="0"/>
              <a:t>Updates across the field</a:t>
            </a:r>
          </a:p>
          <a:p>
            <a:pPr lvl="1"/>
            <a:r>
              <a:rPr lang="en-US" sz="2000" dirty="0" smtClean="0"/>
              <a:t>Stand up meeting topics</a:t>
            </a:r>
          </a:p>
          <a:p>
            <a:pPr lvl="1"/>
            <a:r>
              <a:rPr lang="en-US" sz="2000" dirty="0" smtClean="0"/>
              <a:t>Standard work tips</a:t>
            </a:r>
          </a:p>
          <a:p>
            <a:pPr lvl="1"/>
            <a:r>
              <a:rPr lang="en-US" sz="2000" dirty="0" smtClean="0"/>
              <a:t>Shout out</a:t>
            </a:r>
          </a:p>
        </p:txBody>
      </p:sp>
      <p:pic>
        <p:nvPicPr>
          <p:cNvPr id="1026" name="Picture 2" descr="C:\Users\menzhu\AppData\Local\Temp\SNAGHTML33c07d8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270"/>
          <a:stretch/>
        </p:blipFill>
        <p:spPr bwMode="auto">
          <a:xfrm>
            <a:off x="6078647" y="526963"/>
            <a:ext cx="4375169" cy="5322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39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49680" y="1996744"/>
            <a:ext cx="9692640" cy="914400"/>
          </a:xfrm>
        </p:spPr>
        <p:txBody>
          <a:bodyPr/>
          <a:lstStyle/>
          <a:p>
            <a:r>
              <a:rPr lang="en-US" altLang="zh-CN" dirty="0" smtClean="0"/>
              <a:t>Baseline Station Playbook</a:t>
            </a:r>
          </a:p>
        </p:txBody>
      </p:sp>
      <p:sp>
        <p:nvSpPr>
          <p:cNvPr id="3" name="Text Placeholder 2"/>
          <p:cNvSpPr>
            <a:spLocks noGrp="1"/>
          </p:cNvSpPr>
          <p:nvPr>
            <p:ph type="body" sz="quarter" idx="11"/>
          </p:nvPr>
        </p:nvSpPr>
        <p:spPr>
          <a:xfrm>
            <a:off x="1249680" y="3549650"/>
            <a:ext cx="9692640" cy="914400"/>
          </a:xfrm>
        </p:spPr>
        <p:txBody>
          <a:bodyPr/>
          <a:lstStyle/>
          <a:p>
            <a:r>
              <a:rPr lang="en-US" dirty="0"/>
              <a:t>S</a:t>
            </a:r>
            <a:r>
              <a:rPr lang="en-US" dirty="0" smtClean="0"/>
              <a:t>tandard work and best practices in </a:t>
            </a:r>
            <a:r>
              <a:rPr lang="en-US" altLang="zh-CN" dirty="0" smtClean="0"/>
              <a:t>AMZL</a:t>
            </a:r>
            <a:endParaRPr lang="en-US" dirty="0"/>
          </a:p>
        </p:txBody>
      </p:sp>
    </p:spTree>
    <p:extLst>
      <p:ext uri="{BB962C8B-B14F-4D97-AF65-F5344CB8AC3E}">
        <p14:creationId xmlns:p14="http://schemas.microsoft.com/office/powerpoint/2010/main" val="2257244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47700" y="2548722"/>
            <a:ext cx="11122542"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smtClean="0">
                <a:solidFill>
                  <a:schemeClr val="bg1"/>
                </a:solidFill>
              </a:rPr>
              <a:t>Recognize </a:t>
            </a:r>
            <a:r>
              <a:rPr lang="en-US" sz="2000" dirty="0">
                <a:solidFill>
                  <a:schemeClr val="bg1"/>
                </a:solidFill>
              </a:rPr>
              <a:t>the working relationship between Amazon associates and third party </a:t>
            </a:r>
            <a:r>
              <a:rPr lang="en-US" sz="2000" dirty="0" smtClean="0">
                <a:solidFill>
                  <a:schemeClr val="bg1"/>
                </a:solidFill>
              </a:rPr>
              <a:t>contractors</a:t>
            </a:r>
            <a:endParaRPr lang="en-US" sz="2000" dirty="0">
              <a:solidFill>
                <a:schemeClr val="bg1"/>
              </a:solidFill>
            </a:endParaRPr>
          </a:p>
        </p:txBody>
      </p:sp>
      <p:sp>
        <p:nvSpPr>
          <p:cNvPr id="8" name="Rectangle 7"/>
          <p:cNvSpPr/>
          <p:nvPr/>
        </p:nvSpPr>
        <p:spPr>
          <a:xfrm>
            <a:off x="647700" y="1846872"/>
            <a:ext cx="10983924"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smtClean="0">
                <a:solidFill>
                  <a:schemeClr val="bg1"/>
                </a:solidFill>
              </a:rPr>
              <a:t>Demonstrate </a:t>
            </a:r>
            <a:r>
              <a:rPr lang="en-US" sz="2000" dirty="0">
                <a:solidFill>
                  <a:schemeClr val="bg1"/>
                </a:solidFill>
              </a:rPr>
              <a:t>basic understanding of AMZL technology and </a:t>
            </a:r>
            <a:r>
              <a:rPr lang="en-US" sz="2000" dirty="0" smtClean="0">
                <a:solidFill>
                  <a:schemeClr val="bg1"/>
                </a:solidFill>
              </a:rPr>
              <a:t>tools</a:t>
            </a:r>
            <a:endParaRPr lang="en-US" sz="2000" dirty="0">
              <a:solidFill>
                <a:schemeClr val="bg1"/>
              </a:solidFill>
            </a:endParaRPr>
          </a:p>
        </p:txBody>
      </p:sp>
      <p:sp>
        <p:nvSpPr>
          <p:cNvPr id="4" name="Text Placeholder 3"/>
          <p:cNvSpPr>
            <a:spLocks noGrp="1"/>
          </p:cNvSpPr>
          <p:nvPr>
            <p:ph type="body" sz="quarter" idx="10"/>
          </p:nvPr>
        </p:nvSpPr>
        <p:spPr/>
        <p:txBody>
          <a:bodyPr/>
          <a:lstStyle/>
          <a:p>
            <a:r>
              <a:rPr lang="en-US" dirty="0" smtClean="0"/>
              <a:t>OBJECTIVES</a:t>
            </a:r>
            <a:endParaRPr lang="en-US" dirty="0"/>
          </a:p>
        </p:txBody>
      </p:sp>
      <p:sp>
        <p:nvSpPr>
          <p:cNvPr id="6" name="Text Placeholder 5"/>
          <p:cNvSpPr>
            <a:spLocks noGrp="1"/>
          </p:cNvSpPr>
          <p:nvPr>
            <p:ph type="body" sz="quarter" idx="12"/>
          </p:nvPr>
        </p:nvSpPr>
        <p:spPr>
          <a:xfrm>
            <a:off x="647700" y="1167201"/>
            <a:ext cx="11122542" cy="969816"/>
          </a:xfrm>
        </p:spPr>
        <p:txBody>
          <a:bodyPr>
            <a:normAutofit/>
          </a:bodyPr>
          <a:lstStyle/>
          <a:p>
            <a:pPr>
              <a:lnSpc>
                <a:spcPct val="200000"/>
              </a:lnSpc>
            </a:pPr>
            <a:r>
              <a:rPr lang="en-US" sz="2000" dirty="0" smtClean="0"/>
              <a:t> Identify </a:t>
            </a:r>
            <a:r>
              <a:rPr lang="en-US" sz="2000" dirty="0"/>
              <a:t>current and future projections for Amazon </a:t>
            </a:r>
            <a:r>
              <a:rPr lang="en-US" sz="2000" dirty="0" smtClean="0"/>
              <a:t>Logistics</a:t>
            </a:r>
            <a:endParaRPr lang="en-US" sz="2000" dirty="0"/>
          </a:p>
        </p:txBody>
      </p:sp>
      <p:sp>
        <p:nvSpPr>
          <p:cNvPr id="11" name="Rectangle 10"/>
          <p:cNvSpPr/>
          <p:nvPr/>
        </p:nvSpPr>
        <p:spPr>
          <a:xfrm>
            <a:off x="658727" y="1354221"/>
            <a:ext cx="201527" cy="43731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8727" y="2036018"/>
            <a:ext cx="201527" cy="437312"/>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8727" y="2717815"/>
            <a:ext cx="201527" cy="43731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7700" y="3399612"/>
            <a:ext cx="201527" cy="437312"/>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p:txBody>
          <a:bodyPr/>
          <a:lstStyle/>
          <a:p>
            <a:endParaRPr lang="en-US"/>
          </a:p>
        </p:txBody>
      </p:sp>
      <p:sp>
        <p:nvSpPr>
          <p:cNvPr id="10" name="Rectangle 9"/>
          <p:cNvSpPr/>
          <p:nvPr/>
        </p:nvSpPr>
        <p:spPr>
          <a:xfrm>
            <a:off x="658727" y="3226117"/>
            <a:ext cx="10242698"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smtClean="0">
                <a:solidFill>
                  <a:schemeClr val="bg1"/>
                </a:solidFill>
              </a:rPr>
              <a:t>Identify </a:t>
            </a:r>
            <a:r>
              <a:rPr lang="en-US" sz="2000" dirty="0">
                <a:solidFill>
                  <a:schemeClr val="bg1"/>
                </a:solidFill>
              </a:rPr>
              <a:t>and explain the performance based metrics of a Delivery </a:t>
            </a:r>
            <a:r>
              <a:rPr lang="en-US" sz="2000" dirty="0" smtClean="0">
                <a:solidFill>
                  <a:schemeClr val="bg1"/>
                </a:solidFill>
              </a:rPr>
              <a:t>Station</a:t>
            </a:r>
            <a:endParaRPr lang="en-US" sz="2000" dirty="0">
              <a:solidFill>
                <a:schemeClr val="bg1"/>
              </a:solidFill>
            </a:endParaRPr>
          </a:p>
        </p:txBody>
      </p:sp>
      <p:sp>
        <p:nvSpPr>
          <p:cNvPr id="15" name="Rectangle 14"/>
          <p:cNvSpPr/>
          <p:nvPr/>
        </p:nvSpPr>
        <p:spPr>
          <a:xfrm>
            <a:off x="647700" y="3904139"/>
            <a:ext cx="10888232"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smtClean="0">
                <a:solidFill>
                  <a:schemeClr val="bg1"/>
                </a:solidFill>
              </a:rPr>
              <a:t>Experience </a:t>
            </a:r>
            <a:r>
              <a:rPr lang="en-US" sz="2000" dirty="0">
                <a:solidFill>
                  <a:schemeClr val="bg1"/>
                </a:solidFill>
              </a:rPr>
              <a:t>the delivery process from the point of view of a Delivery </a:t>
            </a:r>
            <a:r>
              <a:rPr lang="en-US" sz="2000" dirty="0" smtClean="0">
                <a:solidFill>
                  <a:schemeClr val="bg1"/>
                </a:solidFill>
              </a:rPr>
              <a:t>Associate</a:t>
            </a:r>
            <a:endParaRPr lang="en-US" sz="2000" dirty="0">
              <a:solidFill>
                <a:schemeClr val="bg1"/>
              </a:solidFill>
            </a:endParaRPr>
          </a:p>
        </p:txBody>
      </p:sp>
      <p:sp>
        <p:nvSpPr>
          <p:cNvPr id="16" name="Rectangle 15"/>
          <p:cNvSpPr/>
          <p:nvPr/>
        </p:nvSpPr>
        <p:spPr>
          <a:xfrm>
            <a:off x="658727" y="4591754"/>
            <a:ext cx="10476615"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smtClean="0">
                <a:solidFill>
                  <a:schemeClr val="bg1"/>
                </a:solidFill>
              </a:rPr>
              <a:t>Demonstrate </a:t>
            </a:r>
            <a:r>
              <a:rPr lang="en-US" sz="2000" dirty="0">
                <a:solidFill>
                  <a:schemeClr val="bg1"/>
                </a:solidFill>
              </a:rPr>
              <a:t>knowledge of AMZL terminology and </a:t>
            </a:r>
            <a:r>
              <a:rPr lang="en-US" sz="2000" dirty="0" smtClean="0">
                <a:solidFill>
                  <a:schemeClr val="bg1"/>
                </a:solidFill>
              </a:rPr>
              <a:t>processes</a:t>
            </a:r>
            <a:endParaRPr lang="en-US" sz="2000" dirty="0">
              <a:solidFill>
                <a:schemeClr val="bg1"/>
              </a:solidFill>
            </a:endParaRPr>
          </a:p>
        </p:txBody>
      </p:sp>
      <p:sp>
        <p:nvSpPr>
          <p:cNvPr id="17" name="Rectangle 16"/>
          <p:cNvSpPr/>
          <p:nvPr/>
        </p:nvSpPr>
        <p:spPr>
          <a:xfrm>
            <a:off x="658727" y="4763206"/>
            <a:ext cx="201527" cy="437312"/>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8727" y="4081409"/>
            <a:ext cx="201527" cy="43731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70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399" y="127001"/>
            <a:ext cx="7464725" cy="558800"/>
          </a:xfrm>
        </p:spPr>
        <p:txBody>
          <a:bodyPr/>
          <a:lstStyle/>
          <a:p>
            <a:r>
              <a:rPr lang="en-US" dirty="0" smtClean="0">
                <a:hlinkClick r:id="rId2"/>
              </a:rPr>
              <a:t>Baseline Playbook </a:t>
            </a:r>
            <a:r>
              <a:rPr lang="en-US" dirty="0" smtClean="0"/>
              <a:t>&amp; </a:t>
            </a:r>
            <a:r>
              <a:rPr lang="en-US" dirty="0" smtClean="0">
                <a:hlinkClick r:id="rId3"/>
              </a:rPr>
              <a:t>A to Z Guide</a:t>
            </a:r>
            <a:endParaRPr lang="en-US" dirty="0"/>
          </a:p>
        </p:txBody>
      </p:sp>
      <p:sp>
        <p:nvSpPr>
          <p:cNvPr id="3" name="Text Placeholder 2"/>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4"/>
          <a:stretch>
            <a:fillRect/>
          </a:stretch>
        </p:blipFill>
        <p:spPr>
          <a:xfrm>
            <a:off x="4990120" y="1906436"/>
            <a:ext cx="6465019" cy="3207644"/>
          </a:xfrm>
          <a:prstGeom prst="rect">
            <a:avLst/>
          </a:prstGeom>
          <a:ln>
            <a:noFill/>
          </a:ln>
          <a:effectLst>
            <a:outerShdw blurRad="292100" dist="139700" dir="2700000" algn="tl" rotWithShape="0">
              <a:srgbClr val="333333">
                <a:alpha val="65000"/>
              </a:srgbClr>
            </a:outerShdw>
          </a:effectLst>
        </p:spPr>
      </p:pic>
      <p:pic>
        <p:nvPicPr>
          <p:cNvPr id="6" name="Picture 5">
            <a:hlinkClick r:id="rId2"/>
          </p:cNvPr>
          <p:cNvPicPr>
            <a:picLocks noChangeAspect="1"/>
          </p:cNvPicPr>
          <p:nvPr/>
        </p:nvPicPr>
        <p:blipFill>
          <a:blip r:embed="rId5"/>
          <a:stretch>
            <a:fillRect/>
          </a:stretch>
        </p:blipFill>
        <p:spPr>
          <a:xfrm>
            <a:off x="851733" y="1541378"/>
            <a:ext cx="3139179" cy="40716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236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Baseline Station </a:t>
            </a:r>
            <a:r>
              <a:rPr lang="en-US" altLang="zh-CN" dirty="0" smtClean="0"/>
              <a:t>Playbook</a:t>
            </a:r>
            <a:endParaRPr lang="en-US" dirty="0"/>
          </a:p>
        </p:txBody>
      </p:sp>
      <p:sp>
        <p:nvSpPr>
          <p:cNvPr id="6" name="Text Placeholder 5"/>
          <p:cNvSpPr>
            <a:spLocks noGrp="1"/>
          </p:cNvSpPr>
          <p:nvPr>
            <p:ph type="body" sz="quarter" idx="12"/>
          </p:nvPr>
        </p:nvSpPr>
        <p:spPr>
          <a:xfrm>
            <a:off x="296866" y="1057276"/>
            <a:ext cx="5600273" cy="4776788"/>
          </a:xfrm>
        </p:spPr>
        <p:txBody>
          <a:bodyPr>
            <a:noAutofit/>
          </a:bodyPr>
          <a:lstStyle/>
          <a:p>
            <a:r>
              <a:rPr lang="en-US" sz="2400" dirty="0"/>
              <a:t>Refer to the Baseline Station Playbook for standard work and best </a:t>
            </a:r>
            <a:r>
              <a:rPr lang="en-US" sz="2400" dirty="0" smtClean="0"/>
              <a:t>practices</a:t>
            </a:r>
          </a:p>
          <a:p>
            <a:r>
              <a:rPr lang="en-US" sz="2400" dirty="0" smtClean="0"/>
              <a:t>Consolidates </a:t>
            </a:r>
            <a:r>
              <a:rPr lang="en-US" sz="2400" dirty="0"/>
              <a:t>all of the current standards, resources, job aids, and TMHs in one place </a:t>
            </a:r>
            <a:endParaRPr lang="en-US" sz="2400" dirty="0" smtClean="0"/>
          </a:p>
          <a:p>
            <a:r>
              <a:rPr lang="en-US" sz="2400" dirty="0"/>
              <a:t>Standardized processes for:</a:t>
            </a:r>
          </a:p>
          <a:p>
            <a:pPr lvl="1">
              <a:buFont typeface="Courier New" panose="02070309020205020404" pitchFamily="49" charset="0"/>
              <a:buChar char="o"/>
            </a:pPr>
            <a:r>
              <a:rPr lang="en-US" sz="2000" dirty="0"/>
              <a:t>Sort, Pick, and Stage, </a:t>
            </a:r>
          </a:p>
          <a:p>
            <a:pPr lvl="1">
              <a:buFont typeface="Courier New" panose="02070309020205020404" pitchFamily="49" charset="0"/>
              <a:buChar char="o"/>
            </a:pPr>
            <a:r>
              <a:rPr lang="en-US" sz="2000" dirty="0"/>
              <a:t>Load-Out and Dispatch, </a:t>
            </a:r>
          </a:p>
          <a:p>
            <a:pPr lvl="1">
              <a:buFont typeface="Courier New" panose="02070309020205020404" pitchFamily="49" charset="0"/>
              <a:buChar char="o"/>
            </a:pPr>
            <a:r>
              <a:rPr lang="en-US" sz="2000" dirty="0"/>
              <a:t>On-Road and Return to Station, </a:t>
            </a:r>
          </a:p>
          <a:p>
            <a:pPr lvl="1">
              <a:buFont typeface="Courier New" panose="02070309020205020404" pitchFamily="49" charset="0"/>
              <a:buChar char="o"/>
            </a:pPr>
            <a:r>
              <a:rPr lang="en-US" sz="2000" dirty="0"/>
              <a:t>Same Day, and </a:t>
            </a:r>
          </a:p>
          <a:p>
            <a:pPr lvl="1">
              <a:buFont typeface="Courier New" panose="02070309020205020404" pitchFamily="49" charset="0"/>
              <a:buChar char="o"/>
            </a:pPr>
            <a:r>
              <a:rPr lang="en-US" sz="2000" dirty="0" smtClean="0"/>
              <a:t>Flex</a:t>
            </a:r>
            <a:endParaRPr lang="en-US" sz="2400" dirty="0"/>
          </a:p>
          <a:p>
            <a:r>
              <a:rPr lang="en-US" sz="2400" dirty="0" smtClean="0"/>
              <a:t>Updated monthly</a:t>
            </a:r>
          </a:p>
          <a:p>
            <a:endParaRPr lang="en-US" sz="2400" dirty="0"/>
          </a:p>
        </p:txBody>
      </p:sp>
      <p:pic>
        <p:nvPicPr>
          <p:cNvPr id="2" name="Picture 1">
            <a:hlinkClick r:id="rId3"/>
          </p:cNvPr>
          <p:cNvPicPr>
            <a:picLocks noChangeAspect="1"/>
          </p:cNvPicPr>
          <p:nvPr/>
        </p:nvPicPr>
        <p:blipFill>
          <a:blip r:embed="rId4"/>
          <a:stretch>
            <a:fillRect/>
          </a:stretch>
        </p:blipFill>
        <p:spPr>
          <a:xfrm>
            <a:off x="6683190" y="685801"/>
            <a:ext cx="3991517" cy="5177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6883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127001"/>
            <a:ext cx="6556408" cy="558800"/>
          </a:xfrm>
        </p:spPr>
        <p:txBody>
          <a:bodyPr/>
          <a:lstStyle/>
          <a:p>
            <a:r>
              <a:rPr lang="en-US" dirty="0" smtClean="0"/>
              <a:t>Baseline Station </a:t>
            </a:r>
            <a:r>
              <a:rPr lang="en-US" altLang="zh-CN" dirty="0" smtClean="0"/>
              <a:t>Playbook Activity</a:t>
            </a:r>
            <a:endParaRPr lang="en-US" dirty="0"/>
          </a:p>
        </p:txBody>
      </p:sp>
      <p:sp>
        <p:nvSpPr>
          <p:cNvPr id="6" name="Text Placeholder 5"/>
          <p:cNvSpPr>
            <a:spLocks noGrp="1"/>
          </p:cNvSpPr>
          <p:nvPr>
            <p:ph type="body" sz="quarter" idx="12"/>
          </p:nvPr>
        </p:nvSpPr>
        <p:spPr>
          <a:xfrm>
            <a:off x="296866" y="1057276"/>
            <a:ext cx="5536043" cy="4776788"/>
          </a:xfrm>
        </p:spPr>
        <p:txBody>
          <a:bodyPr>
            <a:noAutofit/>
          </a:bodyPr>
          <a:lstStyle/>
          <a:p>
            <a:r>
              <a:rPr lang="en-US" sz="2400" dirty="0" smtClean="0"/>
              <a:t>Open up the BP</a:t>
            </a:r>
          </a:p>
          <a:p>
            <a:r>
              <a:rPr lang="en-US" sz="2400" dirty="0" smtClean="0"/>
              <a:t>Use the Table of Contents to quickly locate the sections you need to find the answers in</a:t>
            </a:r>
          </a:p>
          <a:p>
            <a:r>
              <a:rPr lang="en-US" sz="2400" dirty="0" smtClean="0"/>
              <a:t>Answer all the questions on the quiz as quickly as possible, but be accurate!</a:t>
            </a:r>
            <a:endParaRPr lang="en-US" sz="2400" dirty="0"/>
          </a:p>
          <a:p>
            <a:r>
              <a:rPr lang="en-US" sz="2400" dirty="0" smtClean="0"/>
              <a:t>You can work together as a group or split up the questions between you</a:t>
            </a:r>
          </a:p>
          <a:p>
            <a:r>
              <a:rPr lang="en-US" sz="2400" dirty="0" smtClean="0"/>
              <a:t>When you are finished, turn over your paper and let the facilitator know you’re done</a:t>
            </a:r>
          </a:p>
          <a:p>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170" y="2915203"/>
            <a:ext cx="4530316" cy="2918861"/>
          </a:xfrm>
          <a:prstGeom prst="rect">
            <a:avLst/>
          </a:prstGeom>
        </p:spPr>
      </p:pic>
      <p:pic>
        <p:nvPicPr>
          <p:cNvPr id="2" name="Picture 1">
            <a:hlinkClick r:id="rId4"/>
          </p:cNvPr>
          <p:cNvPicPr>
            <a:picLocks noChangeAspect="1"/>
          </p:cNvPicPr>
          <p:nvPr/>
        </p:nvPicPr>
        <p:blipFill>
          <a:blip r:embed="rId5"/>
          <a:stretch>
            <a:fillRect/>
          </a:stretch>
        </p:blipFill>
        <p:spPr>
          <a:xfrm>
            <a:off x="9606013" y="859037"/>
            <a:ext cx="1994274" cy="2586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4905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Homework</a:t>
            </a:r>
            <a:endParaRPr lang="en-US" dirty="0"/>
          </a:p>
        </p:txBody>
      </p:sp>
      <p:sp>
        <p:nvSpPr>
          <p:cNvPr id="7" name="Rectangle 6"/>
          <p:cNvSpPr/>
          <p:nvPr/>
        </p:nvSpPr>
        <p:spPr>
          <a:xfrm>
            <a:off x="2903158" y="3559032"/>
            <a:ext cx="9420727" cy="1614801"/>
          </a:xfrm>
          <a:prstGeom prst="rect">
            <a:avLst/>
          </a:prstGeom>
        </p:spPr>
        <p:txBody>
          <a:bodyPr wrap="square">
            <a:spAutoFit/>
          </a:bodyPr>
          <a:lstStyle/>
          <a:p>
            <a:pPr>
              <a:lnSpc>
                <a:spcPct val="107000"/>
              </a:lnSpc>
              <a:spcAft>
                <a:spcPts val="800"/>
              </a:spcAft>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Homework:</a:t>
            </a:r>
            <a:endParaRPr lang="en-US" sz="3200"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smtClean="0">
                <a:solidFill>
                  <a:schemeClr val="bg1"/>
                </a:solidFill>
                <a:latin typeface="Calibri" panose="020F0502020204030204" pitchFamily="34" charset="0"/>
                <a:ea typeface="SimSun" panose="02010600030101010101" pitchFamily="2" charset="-122"/>
                <a:cs typeface="Times New Roman" panose="02020603050405020304" pitchFamily="18" charset="0"/>
              </a:rPr>
              <a:t>Think about questions you would like to ask the Station Manager</a:t>
            </a:r>
          </a:p>
          <a:p>
            <a:pPr marL="342900" marR="0" lvl="0" indent="-342900">
              <a:lnSpc>
                <a:spcPct val="107000"/>
              </a:lnSpc>
              <a:spcBef>
                <a:spcPts val="0"/>
              </a:spcBef>
              <a:spcAft>
                <a:spcPts val="800"/>
              </a:spcAft>
              <a:buFont typeface="Symbol" panose="05050102010706020507" pitchFamily="18" charset="2"/>
              <a:buChar char=""/>
            </a:pPr>
            <a:r>
              <a:rPr lang="en-US" sz="2400" dirty="0" smtClean="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DA eLearning curriculum – </a:t>
            </a:r>
            <a:r>
              <a:rPr lang="en-US" sz="2400" b="1" i="1" dirty="0" smtClean="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MUST complete</a:t>
            </a:r>
            <a:r>
              <a:rPr lang="en-US" sz="2400" dirty="0" smtClean="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 before Ride Along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57" y="3472069"/>
            <a:ext cx="2329070" cy="2329070"/>
          </a:xfrm>
          <a:prstGeom prst="rect">
            <a:avLst/>
          </a:prstGeom>
        </p:spPr>
      </p:pic>
    </p:spTree>
    <p:extLst>
      <p:ext uri="{BB962C8B-B14F-4D97-AF65-F5344CB8AC3E}">
        <p14:creationId xmlns:p14="http://schemas.microsoft.com/office/powerpoint/2010/main" val="201123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ICEBREAKER</a:t>
            </a:r>
            <a:endParaRPr lang="en-US" dirty="0"/>
          </a:p>
        </p:txBody>
      </p:sp>
      <p:sp>
        <p:nvSpPr>
          <p:cNvPr id="5" name="Text Placeholder 4"/>
          <p:cNvSpPr>
            <a:spLocks noGrp="1"/>
          </p:cNvSpPr>
          <p:nvPr>
            <p:ph type="body" sz="quarter" idx="11"/>
          </p:nvPr>
        </p:nvSpPr>
        <p:spPr/>
        <p:txBody>
          <a:bodyPr/>
          <a:lstStyle/>
          <a:p>
            <a:r>
              <a:rPr lang="en-US" dirty="0"/>
              <a:t>A</a:t>
            </a:r>
            <a:r>
              <a:rPr lang="en-US" dirty="0" smtClean="0"/>
              <a:t>ctivity</a:t>
            </a:r>
            <a:endParaRPr lang="en-US" dirty="0"/>
          </a:p>
        </p:txBody>
      </p:sp>
      <p:sp>
        <p:nvSpPr>
          <p:cNvPr id="6" name="Text Placeholder 5"/>
          <p:cNvSpPr>
            <a:spLocks noGrp="1"/>
          </p:cNvSpPr>
          <p:nvPr>
            <p:ph type="body" sz="quarter" idx="12"/>
          </p:nvPr>
        </p:nvSpPr>
        <p:spPr>
          <a:xfrm>
            <a:off x="647700" y="1053175"/>
            <a:ext cx="6898098" cy="4082352"/>
          </a:xfrm>
        </p:spPr>
        <p:txBody>
          <a:bodyPr/>
          <a:lstStyle/>
          <a:p>
            <a:pPr marL="0" indent="0">
              <a:lnSpc>
                <a:spcPct val="200000"/>
              </a:lnSpc>
              <a:buNone/>
            </a:pPr>
            <a:r>
              <a:rPr lang="en-US" dirty="0" smtClean="0"/>
              <a:t>Name</a:t>
            </a:r>
            <a:endParaRPr lang="en-US" dirty="0"/>
          </a:p>
          <a:p>
            <a:pPr marL="0" indent="0">
              <a:lnSpc>
                <a:spcPct val="200000"/>
              </a:lnSpc>
              <a:buNone/>
            </a:pPr>
            <a:r>
              <a:rPr lang="en-US" dirty="0" smtClean="0"/>
              <a:t>Position</a:t>
            </a:r>
          </a:p>
          <a:p>
            <a:pPr marL="0" indent="0">
              <a:lnSpc>
                <a:spcPct val="200000"/>
              </a:lnSpc>
              <a:buNone/>
            </a:pPr>
            <a:r>
              <a:rPr lang="en-US" dirty="0" smtClean="0"/>
              <a:t>Location</a:t>
            </a:r>
            <a:endParaRPr lang="en-US" dirty="0"/>
          </a:p>
          <a:p>
            <a:pPr marL="0" indent="0">
              <a:lnSpc>
                <a:spcPct val="200000"/>
              </a:lnSpc>
              <a:buNone/>
            </a:pPr>
            <a:r>
              <a:rPr lang="en-US" dirty="0" smtClean="0"/>
              <a:t>Favorite toy – connection to AMZLO</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9067" t="-79" r="13113" b="79"/>
          <a:stretch/>
        </p:blipFill>
        <p:spPr>
          <a:xfrm>
            <a:off x="6940900" y="834189"/>
            <a:ext cx="4857400" cy="4509301"/>
          </a:xfrm>
          <a:prstGeom prst="ellipse">
            <a:avLst/>
          </a:prstGeom>
          <a:ln w="76200">
            <a:solidFill>
              <a:srgbClr val="FF9900"/>
            </a:solidFill>
          </a:ln>
        </p:spPr>
      </p:pic>
      <p:sp>
        <p:nvSpPr>
          <p:cNvPr id="11" name="Rectangle 10"/>
          <p:cNvSpPr/>
          <p:nvPr/>
        </p:nvSpPr>
        <p:spPr>
          <a:xfrm>
            <a:off x="475849" y="1462012"/>
            <a:ext cx="182880" cy="54864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5848" y="2445044"/>
            <a:ext cx="182880" cy="54864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5848" y="3438277"/>
            <a:ext cx="182880" cy="54864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5847" y="4408970"/>
            <a:ext cx="182880" cy="54864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435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Group Activity</a:t>
            </a:r>
            <a:endParaRPr lang="en-US" dirty="0"/>
          </a:p>
        </p:txBody>
      </p:sp>
      <p:sp>
        <p:nvSpPr>
          <p:cNvPr id="5" name="Text Placeholder 4"/>
          <p:cNvSpPr>
            <a:spLocks noGrp="1"/>
          </p:cNvSpPr>
          <p:nvPr>
            <p:ph type="body" sz="quarter" idx="11"/>
          </p:nvPr>
        </p:nvSpPr>
        <p:spPr/>
        <p:txBody>
          <a:bodyPr/>
          <a:lstStyle/>
          <a:p>
            <a:r>
              <a:rPr lang="en-US" dirty="0"/>
              <a:t>You’re teaming up!</a:t>
            </a:r>
          </a:p>
          <a:p>
            <a:endParaRPr lang="en-US" dirty="0"/>
          </a:p>
        </p:txBody>
      </p:sp>
      <p:sp>
        <p:nvSpPr>
          <p:cNvPr id="6" name="Text Placeholder 5"/>
          <p:cNvSpPr>
            <a:spLocks noGrp="1"/>
          </p:cNvSpPr>
          <p:nvPr>
            <p:ph type="body" sz="quarter" idx="12"/>
          </p:nvPr>
        </p:nvSpPr>
        <p:spPr>
          <a:xfrm>
            <a:off x="647700" y="1138238"/>
            <a:ext cx="6898098" cy="4581525"/>
          </a:xfrm>
        </p:spPr>
        <p:txBody>
          <a:bodyPr/>
          <a:lstStyle/>
          <a:p>
            <a:pPr marL="0" indent="0">
              <a:lnSpc>
                <a:spcPct val="200000"/>
              </a:lnSpc>
              <a:buNone/>
            </a:pPr>
            <a:r>
              <a:rPr lang="en-US" dirty="0" smtClean="0"/>
              <a:t>Pick a team name related to AMZL</a:t>
            </a:r>
          </a:p>
          <a:p>
            <a:pPr marL="0" indent="0">
              <a:lnSpc>
                <a:spcPct val="200000"/>
              </a:lnSpc>
              <a:buNone/>
            </a:pPr>
            <a:r>
              <a:rPr lang="en-US" dirty="0" smtClean="0"/>
              <a:t>Create a slogan</a:t>
            </a:r>
            <a:endParaRPr lang="en-US" dirty="0"/>
          </a:p>
          <a:p>
            <a:pPr marL="0" indent="0">
              <a:lnSpc>
                <a:spcPct val="200000"/>
              </a:lnSpc>
              <a:buNone/>
            </a:pPr>
            <a:r>
              <a:rPr lang="en-US" dirty="0" smtClean="0"/>
              <a:t>Create a logo</a:t>
            </a:r>
            <a:endParaRPr lang="en-US" dirty="0"/>
          </a:p>
          <a:p>
            <a:pPr>
              <a:lnSpc>
                <a:spcPct val="200000"/>
              </a:lnSpc>
            </a:pPr>
            <a:endParaRPr lang="en-US" dirty="0"/>
          </a:p>
        </p:txBody>
      </p:sp>
      <p:sp>
        <p:nvSpPr>
          <p:cNvPr id="11" name="Rectangle 10"/>
          <p:cNvSpPr/>
          <p:nvPr/>
        </p:nvSpPr>
        <p:spPr>
          <a:xfrm>
            <a:off x="475849" y="1462012"/>
            <a:ext cx="182880" cy="54864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5848" y="2466310"/>
            <a:ext cx="182880" cy="54864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5848" y="3448910"/>
            <a:ext cx="182880" cy="54864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907" t="10824" r="23489" b="5920"/>
          <a:stretch/>
        </p:blipFill>
        <p:spPr>
          <a:xfrm>
            <a:off x="6782092" y="1182263"/>
            <a:ext cx="4764375" cy="380724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2387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80935" y="2082800"/>
            <a:ext cx="10943617" cy="914400"/>
          </a:xfrm>
        </p:spPr>
        <p:txBody>
          <a:bodyPr/>
          <a:lstStyle/>
          <a:p>
            <a:r>
              <a:rPr lang="en-US" sz="5400" dirty="0" smtClean="0"/>
              <a:t>How to Lead an Effective Stand Up</a:t>
            </a:r>
            <a:endParaRPr lang="en-US" sz="5400" dirty="0"/>
          </a:p>
        </p:txBody>
      </p:sp>
      <p:sp>
        <p:nvSpPr>
          <p:cNvPr id="6" name="Text Placeholder 5"/>
          <p:cNvSpPr>
            <a:spLocks noGrp="1"/>
          </p:cNvSpPr>
          <p:nvPr>
            <p:ph type="body" sz="quarter" idx="11"/>
          </p:nvPr>
        </p:nvSpPr>
        <p:spPr/>
        <p:txBody>
          <a:bodyPr/>
          <a:lstStyle/>
          <a:p>
            <a:r>
              <a:rPr lang="en-US" dirty="0" smtClean="0"/>
              <a:t>Leading the daily stand up</a:t>
            </a:r>
            <a:endParaRPr lang="en-US" dirty="0"/>
          </a:p>
        </p:txBody>
      </p:sp>
    </p:spTree>
    <p:extLst>
      <p:ext uri="{BB962C8B-B14F-4D97-AF65-F5344CB8AC3E}">
        <p14:creationId xmlns:p14="http://schemas.microsoft.com/office/powerpoint/2010/main" val="182364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Lead an Effective </a:t>
            </a:r>
            <a:r>
              <a:rPr lang="en-US" altLang="zh-CN" dirty="0" smtClean="0"/>
              <a:t>Stand Up</a:t>
            </a:r>
            <a:endParaRPr lang="en-US" dirty="0"/>
          </a:p>
        </p:txBody>
      </p:sp>
      <p:sp>
        <p:nvSpPr>
          <p:cNvPr id="5" name="Text Placeholder 4"/>
          <p:cNvSpPr>
            <a:spLocks noGrp="1"/>
          </p:cNvSpPr>
          <p:nvPr>
            <p:ph type="body" sz="quarter" idx="11"/>
          </p:nvPr>
        </p:nvSpPr>
        <p:spPr/>
        <p:txBody>
          <a:bodyPr/>
          <a:lstStyle/>
          <a:p>
            <a:r>
              <a:rPr lang="en-US" dirty="0" smtClean="0"/>
              <a:t>Group Activity</a:t>
            </a:r>
            <a:endParaRPr lang="en-US" dirty="0"/>
          </a:p>
        </p:txBody>
      </p:sp>
      <p:sp>
        <p:nvSpPr>
          <p:cNvPr id="18" name="Text Placeholder 17"/>
          <p:cNvSpPr>
            <a:spLocks noGrp="1"/>
          </p:cNvSpPr>
          <p:nvPr>
            <p:ph type="body" sz="quarter" idx="12"/>
          </p:nvPr>
        </p:nvSpPr>
        <p:spPr>
          <a:xfrm>
            <a:off x="152399" y="1347286"/>
            <a:ext cx="11912600" cy="3596189"/>
          </a:xfrm>
        </p:spPr>
        <p:txBody>
          <a:bodyPr>
            <a:normAutofit/>
          </a:bodyPr>
          <a:lstStyle/>
          <a:p>
            <a:pPr marL="0" indent="0">
              <a:buNone/>
            </a:pPr>
            <a:r>
              <a:rPr lang="en-US" dirty="0" smtClean="0"/>
              <a:t>Start a SUM with:</a:t>
            </a:r>
          </a:p>
          <a:p>
            <a:r>
              <a:rPr lang="en-US" dirty="0"/>
              <a:t>A Standard Work tip (e.g., every package needs a scan) </a:t>
            </a:r>
            <a:endParaRPr lang="en-US" dirty="0" smtClean="0"/>
          </a:p>
          <a:p>
            <a:r>
              <a:rPr lang="en-US" dirty="0" smtClean="0"/>
              <a:t>A </a:t>
            </a:r>
            <a:r>
              <a:rPr lang="en-US" dirty="0"/>
              <a:t>safety tip (e.g., never place packages or containers on the top rack) </a:t>
            </a:r>
            <a:endParaRPr lang="en-US" dirty="0" smtClean="0"/>
          </a:p>
          <a:p>
            <a:r>
              <a:rPr lang="en-US" dirty="0" smtClean="0"/>
              <a:t>A </a:t>
            </a:r>
            <a:r>
              <a:rPr lang="en-US" dirty="0"/>
              <a:t>success story (e.g., we exceeded our PPH goal yesterday</a:t>
            </a:r>
            <a:r>
              <a:rPr lang="en-US" dirty="0" smtClean="0"/>
              <a:t>)</a:t>
            </a:r>
            <a:endParaRPr lang="en-US" dirty="0"/>
          </a:p>
        </p:txBody>
      </p:sp>
    </p:spTree>
    <p:extLst>
      <p:ext uri="{BB962C8B-B14F-4D97-AF65-F5344CB8AC3E}">
        <p14:creationId xmlns:p14="http://schemas.microsoft.com/office/powerpoint/2010/main" val="418502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399" y="127001"/>
            <a:ext cx="8122025" cy="558800"/>
          </a:xfrm>
        </p:spPr>
        <p:txBody>
          <a:bodyPr/>
          <a:lstStyle/>
          <a:p>
            <a:r>
              <a:rPr lang="en-US" dirty="0" smtClean="0"/>
              <a:t>Understand AMZL as a Business</a:t>
            </a:r>
            <a:endParaRPr lang="en-US" dirty="0"/>
          </a:p>
        </p:txBody>
      </p:sp>
      <p:sp>
        <p:nvSpPr>
          <p:cNvPr id="3" name="Text Placeholder 2"/>
          <p:cNvSpPr>
            <a:spLocks noGrp="1"/>
          </p:cNvSpPr>
          <p:nvPr>
            <p:ph type="body" sz="quarter" idx="11"/>
          </p:nvPr>
        </p:nvSpPr>
        <p:spPr>
          <a:xfrm>
            <a:off x="152399" y="641684"/>
            <a:ext cx="6354727" cy="385011"/>
          </a:xfrm>
        </p:spPr>
        <p:txBody>
          <a:bodyPr>
            <a:normAutofit/>
          </a:bodyPr>
          <a:lstStyle/>
          <a:p>
            <a:r>
              <a:rPr lang="en-US" dirty="0" smtClean="0"/>
              <a:t>Kevin Connelly, Director, Regional Ops AMZL NA</a:t>
            </a:r>
            <a:endParaRPr lang="en-US" dirty="0"/>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640" y="1424416"/>
            <a:ext cx="6900655" cy="4187490"/>
          </a:xfrm>
          <a:prstGeom prst="rect">
            <a:avLst/>
          </a:prstGeom>
        </p:spPr>
      </p:pic>
    </p:spTree>
    <p:extLst>
      <p:ext uri="{BB962C8B-B14F-4D97-AF65-F5344CB8AC3E}">
        <p14:creationId xmlns:p14="http://schemas.microsoft.com/office/powerpoint/2010/main" val="1507648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303942"/>
      </a:dk1>
      <a:lt1>
        <a:srgbClr val="FFFFFF"/>
      </a:lt1>
      <a:dk2>
        <a:srgbClr val="FF99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mazon">
      <a:majorFont>
        <a:latin typeface="HelveticaNeueLT Std Thin"/>
        <a:ea typeface=""/>
        <a:cs typeface=""/>
      </a:majorFont>
      <a:minorFont>
        <a:latin typeface="HelveticaNeue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5AF9069E18C449B9F775417E401AD1" ma:contentTypeVersion="0" ma:contentTypeDescription="Create a new document." ma:contentTypeScope="" ma:versionID="d14fc22b9030d8cf3d1cf5df995a8d2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164965-60E5-4B02-A11D-4F3CD7059BEA}">
  <ds:schemaRefs>
    <ds:schemaRef ds:uri="http://schemas.microsoft.com/sharepoint/v3/contenttype/forms"/>
  </ds:schemaRefs>
</ds:datastoreItem>
</file>

<file path=customXml/itemProps2.xml><?xml version="1.0" encoding="utf-8"?>
<ds:datastoreItem xmlns:ds="http://schemas.openxmlformats.org/officeDocument/2006/customXml" ds:itemID="{50636F87-3410-42EB-930B-A45BE1014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3FF4057-9801-4F47-B46A-4E57EA770429}">
  <ds:schemaRefs>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45646</TotalTime>
  <Words>1506</Words>
  <Application>Microsoft Office PowerPoint</Application>
  <PresentationFormat>Widescreen</PresentationFormat>
  <Paragraphs>298</Paragraphs>
  <Slides>43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Times New Roman</vt:lpstr>
      <vt:lpstr>Courier New</vt:lpstr>
      <vt:lpstr>HelveticaNeueLT Std Thin</vt:lpstr>
      <vt:lpstr>Symbol</vt:lpstr>
      <vt:lpstr>HelveticaNeueLT Std</vt:lpstr>
      <vt:lpstr>Arial</vt:lpstr>
      <vt:lpstr>Calibri</vt:lpstr>
      <vt:lpstr>SimSun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Amazon.com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Milloway, Melissa</dc:creator>
  <cp:lastModifiedBy>Clay, Jeff</cp:lastModifiedBy>
  <cp:revision>386</cp:revision>
  <dcterms:created xsi:type="dcterms:W3CDTF">2016-01-19T23:54:16Z</dcterms:created>
  <dcterms:modified xsi:type="dcterms:W3CDTF">2020-03-30T16:42:17Z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0x010100AA5AF9069E18C449B9F775417E401AD1</vt:lpwstr>
  </property>
</Properties>
</file>